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8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2" r:id="rId2"/>
    <p:sldMasterId id="2147483648" r:id="rId3"/>
  </p:sldMasterIdLst>
  <p:notesMasterIdLst>
    <p:notesMasterId r:id="rId46"/>
  </p:notesMasterIdLst>
  <p:sldIdLst>
    <p:sldId id="256" r:id="rId4"/>
    <p:sldId id="258" r:id="rId5"/>
    <p:sldId id="312" r:id="rId6"/>
    <p:sldId id="309" r:id="rId7"/>
    <p:sldId id="263" r:id="rId8"/>
    <p:sldId id="262" r:id="rId9"/>
    <p:sldId id="310" r:id="rId10"/>
    <p:sldId id="313" r:id="rId11"/>
    <p:sldId id="305" r:id="rId12"/>
    <p:sldId id="261" r:id="rId13"/>
    <p:sldId id="259" r:id="rId14"/>
    <p:sldId id="314" r:id="rId15"/>
    <p:sldId id="307" r:id="rId16"/>
    <p:sldId id="308" r:id="rId17"/>
    <p:sldId id="316" r:id="rId18"/>
    <p:sldId id="322" r:id="rId19"/>
    <p:sldId id="315" r:id="rId20"/>
    <p:sldId id="317" r:id="rId21"/>
    <p:sldId id="318" r:id="rId22"/>
    <p:sldId id="319" r:id="rId23"/>
    <p:sldId id="320" r:id="rId24"/>
    <p:sldId id="321" r:id="rId25"/>
    <p:sldId id="327" r:id="rId26"/>
    <p:sldId id="328" r:id="rId27"/>
    <p:sldId id="329" r:id="rId28"/>
    <p:sldId id="330" r:id="rId29"/>
    <p:sldId id="323" r:id="rId30"/>
    <p:sldId id="324" r:id="rId31"/>
    <p:sldId id="325" r:id="rId32"/>
    <p:sldId id="339" r:id="rId33"/>
    <p:sldId id="326" r:id="rId34"/>
    <p:sldId id="332" r:id="rId35"/>
    <p:sldId id="333" r:id="rId36"/>
    <p:sldId id="334" r:id="rId37"/>
    <p:sldId id="338" r:id="rId38"/>
    <p:sldId id="337" r:id="rId39"/>
    <p:sldId id="336" r:id="rId40"/>
    <p:sldId id="331" r:id="rId41"/>
    <p:sldId id="306" r:id="rId42"/>
    <p:sldId id="335" r:id="rId43"/>
    <p:sldId id="257" r:id="rId44"/>
    <p:sldId id="34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B39"/>
    <a:srgbClr val="5B9BD5"/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F2F73-B3A4-4EDD-98D9-95C12F6EA18E}" v="174" dt="2020-07-27T02:55:59.577"/>
    <p1510:client id="{4E2DD487-5E86-4EBF-B79C-4C776008F771}" v="56" dt="2020-07-27T05:14:26.178"/>
    <p1510:client id="{A354A3E6-7A94-4CBD-A329-706600A782C5}" v="147" dt="2020-07-26T10:34:37.5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000" autoAdjust="0"/>
  </p:normalViewPr>
  <p:slideViewPr>
    <p:cSldViewPr snapToGrid="0">
      <p:cViewPr>
        <p:scale>
          <a:sx n="75" d="100"/>
          <a:sy n="75" d="100"/>
        </p:scale>
        <p:origin x="974" y="-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D5B2F-6A6E-4AEE-B4B2-C8947E7E1865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938E2-A460-4127-BAF6-45D3138E2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781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 err="1"/>
              <a:t>ccit</a:t>
            </a:r>
            <a:r>
              <a:rPr lang="ko-KR" altLang="en-US" dirty="0"/>
              <a:t>모바일 </a:t>
            </a:r>
            <a:r>
              <a:rPr lang="en-US" altLang="ko-KR" dirty="0"/>
              <a:t>A</a:t>
            </a:r>
            <a:r>
              <a:rPr lang="ko-KR" altLang="en-US" dirty="0"/>
              <a:t>팀 발표를 맡은 이명기입니다</a:t>
            </a:r>
            <a:r>
              <a:rPr lang="en-US" altLang="ko-KR" dirty="0"/>
              <a:t>. </a:t>
            </a:r>
            <a:r>
              <a:rPr lang="ko-KR" altLang="en-US" dirty="0"/>
              <a:t>저희 조는 </a:t>
            </a:r>
            <a:r>
              <a:rPr lang="ko-KR" altLang="en-US" dirty="0" err="1"/>
              <a:t>중고땅땅</a:t>
            </a:r>
            <a:r>
              <a:rPr lang="ko-KR" altLang="en-US" dirty="0"/>
              <a:t> 이라는 중고물품 경매 입찰 시스템을 개발했습니다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956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저희가 개발했던 개발환경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244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특히 프레임워크를 라라벨을 사용한 이유는 </a:t>
            </a:r>
            <a:r>
              <a:rPr lang="en-US" altLang="ko-KR" dirty="0"/>
              <a:t>blade </a:t>
            </a:r>
            <a:r>
              <a:rPr lang="ko-KR" altLang="en-US" dirty="0" err="1"/>
              <a:t>탬플릿을</a:t>
            </a:r>
            <a:r>
              <a:rPr lang="ko-KR" altLang="en-US" dirty="0"/>
              <a:t> 사용을 해 간단한 문법을 가지고 있어 배우기 쉽고 가벼운 </a:t>
            </a:r>
            <a:r>
              <a:rPr lang="ko-KR" altLang="en-US" dirty="0" err="1"/>
              <a:t>장점이있고</a:t>
            </a:r>
            <a:r>
              <a:rPr lang="en-US" altLang="ko-KR" dirty="0"/>
              <a:t>, </a:t>
            </a:r>
            <a:r>
              <a:rPr lang="ko-KR" altLang="en-US" dirty="0"/>
              <a:t>마이그레이션을 통한 유연한 데이터베이스를 지원해 유지보수 또한 용이하기 때문입니다</a:t>
            </a:r>
            <a:r>
              <a:rPr lang="en-US" altLang="ko-KR" dirty="0"/>
              <a:t>. </a:t>
            </a:r>
            <a:r>
              <a:rPr lang="ko-KR" altLang="en-US" dirty="0"/>
              <a:t>라라벨은 </a:t>
            </a:r>
            <a:r>
              <a:rPr lang="en-US" altLang="ko-KR" dirty="0" err="1"/>
              <a:t>mvc</a:t>
            </a:r>
            <a:r>
              <a:rPr lang="ko-KR" altLang="en-US" dirty="0"/>
              <a:t>패턴을 통해 </a:t>
            </a:r>
            <a:r>
              <a:rPr lang="en-US" altLang="ko-KR" dirty="0"/>
              <a:t>3</a:t>
            </a:r>
            <a:r>
              <a:rPr lang="ko-KR" altLang="en-US" dirty="0"/>
              <a:t>가지 형태인 모델</a:t>
            </a:r>
            <a:r>
              <a:rPr lang="en-US" altLang="ko-KR" dirty="0"/>
              <a:t>, </a:t>
            </a:r>
            <a:r>
              <a:rPr lang="ko-KR" altLang="en-US" dirty="0"/>
              <a:t>뷰</a:t>
            </a:r>
            <a:r>
              <a:rPr lang="en-US" altLang="ko-KR" dirty="0"/>
              <a:t>, </a:t>
            </a:r>
            <a:r>
              <a:rPr lang="ko-KR" altLang="en-US" dirty="0"/>
              <a:t>컨트롤러로 나누어 개발할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81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중고땅땅의</a:t>
            </a:r>
            <a:r>
              <a:rPr lang="ko-KR" altLang="en-US" dirty="0"/>
              <a:t> 개발 일정입니다</a:t>
            </a:r>
            <a:r>
              <a:rPr lang="en-US" altLang="ko-KR" dirty="0"/>
              <a:t> </a:t>
            </a:r>
            <a:r>
              <a:rPr lang="ko-KR" altLang="en-US" dirty="0"/>
              <a:t>총 </a:t>
            </a:r>
            <a:r>
              <a:rPr lang="en-US" altLang="ko-KR" dirty="0"/>
              <a:t>16</a:t>
            </a:r>
            <a:r>
              <a:rPr lang="ko-KR" altLang="en-US" dirty="0"/>
              <a:t>주차로 기능</a:t>
            </a:r>
            <a:r>
              <a:rPr lang="en-US" altLang="ko-KR" dirty="0"/>
              <a:t>,</a:t>
            </a:r>
            <a:r>
              <a:rPr lang="ko-KR" altLang="en-US" dirty="0"/>
              <a:t>페이지 단위로 표시했습니다 </a:t>
            </a:r>
            <a:r>
              <a:rPr lang="en-US" altLang="ko-KR" dirty="0"/>
              <a:t>12</a:t>
            </a:r>
            <a:r>
              <a:rPr lang="ko-KR" altLang="en-US" dirty="0"/>
              <a:t>주차까지 기획을 했고 </a:t>
            </a:r>
            <a:r>
              <a:rPr lang="en-US" altLang="ko-KR" dirty="0"/>
              <a:t>3</a:t>
            </a:r>
            <a:r>
              <a:rPr lang="ko-KR" altLang="en-US" dirty="0"/>
              <a:t>주차부터 </a:t>
            </a:r>
            <a:r>
              <a:rPr lang="en-US" altLang="ko-KR" dirty="0"/>
              <a:t>14</a:t>
            </a:r>
            <a:r>
              <a:rPr lang="ko-KR" altLang="en-US" dirty="0"/>
              <a:t>주차까지 실제 </a:t>
            </a:r>
            <a:r>
              <a:rPr lang="ko-KR" altLang="en-US" dirty="0" err="1"/>
              <a:t>개발단계입니다</a:t>
            </a:r>
            <a:r>
              <a:rPr lang="ko-KR" altLang="en-US" dirty="0"/>
              <a:t> 마지막 </a:t>
            </a:r>
            <a:r>
              <a:rPr lang="en-US" altLang="ko-KR" dirty="0"/>
              <a:t>1516</a:t>
            </a:r>
            <a:r>
              <a:rPr lang="ko-KR" altLang="en-US" dirty="0"/>
              <a:t>주차에는 </a:t>
            </a:r>
            <a:r>
              <a:rPr lang="en-US" altLang="ko-KR" dirty="0" err="1"/>
              <a:t>qa</a:t>
            </a:r>
            <a:r>
              <a:rPr lang="ko-KR" altLang="en-US" dirty="0"/>
              <a:t>테스트와 발표자료 준비를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89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중고땅땅의</a:t>
            </a:r>
            <a:r>
              <a:rPr lang="ko-KR" altLang="en-US" dirty="0"/>
              <a:t> 시스템 구성도입니다 크게 </a:t>
            </a:r>
            <a:r>
              <a:rPr lang="ko-KR" altLang="en-US" dirty="0" err="1"/>
              <a:t>메인과홈화면과</a:t>
            </a:r>
            <a:r>
              <a:rPr lang="ko-KR" altLang="en-US" dirty="0"/>
              <a:t> 관리자페이지로부터 구성이 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81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단계에서 저희는 스토리보드를 작성하여 페이지 단위 기능과 뷰 디자인을 구상했습니다</a:t>
            </a:r>
            <a:r>
              <a:rPr lang="en-US" altLang="ko-KR" dirty="0"/>
              <a:t>. </a:t>
            </a:r>
            <a:r>
              <a:rPr lang="ko-KR" altLang="en-US" dirty="0" err="1"/>
              <a:t>중고땅땅</a:t>
            </a:r>
            <a:r>
              <a:rPr lang="ko-KR" altLang="en-US" dirty="0"/>
              <a:t> 데이터베이스 또한 </a:t>
            </a:r>
            <a:r>
              <a:rPr lang="en-US" altLang="ko-KR" dirty="0" err="1"/>
              <a:t>aquerytool</a:t>
            </a:r>
            <a:r>
              <a:rPr lang="ko-KR" altLang="en-US" dirty="0"/>
              <a:t>을 사용해 데이터베이스표를 만들었습니다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86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개발 단계에서 </a:t>
            </a:r>
            <a:r>
              <a:rPr lang="ko-KR" altLang="en-US" dirty="0" err="1"/>
              <a:t>프론트작업자와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작업자들끼리 인터페이스 정의서를 통해 단계별로 필요한 메소드의 이름</a:t>
            </a:r>
            <a:r>
              <a:rPr lang="en-US" altLang="ko-KR" dirty="0"/>
              <a:t>, </a:t>
            </a:r>
            <a:r>
              <a:rPr lang="ko-KR" altLang="en-US" dirty="0"/>
              <a:t>변수를  통일해서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286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주요 개발 내용에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074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중고 </a:t>
            </a:r>
            <a:r>
              <a:rPr lang="ko-KR" altLang="en-US" dirty="0" err="1"/>
              <a:t>땅땅의</a:t>
            </a:r>
            <a:r>
              <a:rPr lang="ko-KR" altLang="en-US" dirty="0"/>
              <a:t> 메인 시스템인 입찰 낙찰 흐름도입니다</a:t>
            </a:r>
            <a:r>
              <a:rPr lang="en-US" altLang="ko-KR" dirty="0"/>
              <a:t>. </a:t>
            </a:r>
            <a:r>
              <a:rPr lang="ko-KR" altLang="en-US" dirty="0"/>
              <a:t>물품판매자는 물품을 등록하고 경매 마감일이 지났을 경우 경매참여자의 유무를 확인해 없을 경우 유찰이 되고 </a:t>
            </a:r>
            <a:r>
              <a:rPr lang="ko-KR" altLang="en-US" dirty="0" err="1"/>
              <a:t>있을경우</a:t>
            </a:r>
            <a:r>
              <a:rPr lang="ko-KR" altLang="en-US" dirty="0"/>
              <a:t> 입찰자들의 가장 높은 순서대로 </a:t>
            </a:r>
            <a:r>
              <a:rPr lang="en-US" altLang="ko-KR" dirty="0"/>
              <a:t>5</a:t>
            </a:r>
            <a:r>
              <a:rPr lang="ko-KR" altLang="en-US" dirty="0"/>
              <a:t>위까지 구합니다</a:t>
            </a:r>
            <a:r>
              <a:rPr lang="en-US" altLang="ko-KR" dirty="0"/>
              <a:t>. 1</a:t>
            </a:r>
            <a:r>
              <a:rPr lang="ko-KR" altLang="en-US" dirty="0"/>
              <a:t>순위부터 구매의사를 물어보고 </a:t>
            </a:r>
            <a:r>
              <a:rPr lang="en-US" altLang="ko-KR" dirty="0"/>
              <a:t>5</a:t>
            </a:r>
            <a:r>
              <a:rPr lang="ko-KR" altLang="en-US" dirty="0"/>
              <a:t>순위 모두 의사가 없을 경우 패찰이 되고 살 의사가 있으면 판매자와 거래를 하게 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다음으로 구매자 입찰 흐름도입니다 입찰을 시도 할 때 본인이 올린 상품을 입찰 하면 안되기 때문에 불가 하고 현재최고가보다 높은 가격을 입력해야 입찰을 성공합니다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81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입찰 </a:t>
            </a:r>
            <a:r>
              <a:rPr lang="ko-KR" altLang="en-US" dirty="0" err="1"/>
              <a:t>낙찰페이지입니다</a:t>
            </a:r>
            <a:r>
              <a:rPr lang="en-US" altLang="ko-KR" dirty="0"/>
              <a:t>. </a:t>
            </a:r>
            <a:r>
              <a:rPr lang="ko-KR" altLang="en-US" dirty="0"/>
              <a:t>상품 상세페이지에서 경매참여버튼을 누르면 입찰페이지로 넘어가고 현재가격과 시작가격을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39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입찰할 금액란에 입찰할 금액을 </a:t>
            </a:r>
            <a:r>
              <a:rPr lang="ko-KR" altLang="en-US" dirty="0" err="1"/>
              <a:t>입력후</a:t>
            </a:r>
            <a:r>
              <a:rPr lang="ko-KR" altLang="en-US" dirty="0"/>
              <a:t> 버튼을 </a:t>
            </a:r>
            <a:r>
              <a:rPr lang="ko-KR" altLang="en-US" dirty="0" err="1"/>
              <a:t>누를때</a:t>
            </a:r>
            <a:r>
              <a:rPr lang="ko-KR" altLang="en-US" dirty="0"/>
              <a:t> 입찰가격이 현재가격보다 낮을 경우 경고창을 띄워 재입력하게 하고 높을 경우 입찰확인 창을 띄워  입찰 의사를 물어봅니다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81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목차를 보시면 </a:t>
            </a:r>
            <a:r>
              <a:rPr lang="en-US" altLang="ko-KR" dirty="0"/>
              <a:t>4</a:t>
            </a:r>
            <a:r>
              <a:rPr lang="ko-KR" altLang="en-US" dirty="0"/>
              <a:t>가지로 기획</a:t>
            </a:r>
            <a:r>
              <a:rPr lang="en-US" altLang="ko-KR" dirty="0"/>
              <a:t>, </a:t>
            </a:r>
            <a:r>
              <a:rPr lang="ko-KR" altLang="en-US" dirty="0"/>
              <a:t>개발과정</a:t>
            </a:r>
            <a:r>
              <a:rPr lang="en-US" altLang="ko-KR" dirty="0"/>
              <a:t>, </a:t>
            </a:r>
            <a:r>
              <a:rPr lang="ko-KR" altLang="en-US" dirty="0"/>
              <a:t>개발내용</a:t>
            </a:r>
            <a:r>
              <a:rPr lang="en-US" altLang="ko-KR" dirty="0"/>
              <a:t>, </a:t>
            </a:r>
            <a:r>
              <a:rPr lang="ko-KR" altLang="en-US" dirty="0"/>
              <a:t>개발결과로 나누어 발표하겠습니다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97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확인창에서 입찰을 누르면 입찰이 완료가 됩니다</a:t>
            </a:r>
            <a:r>
              <a:rPr lang="en-US" altLang="ko-KR" dirty="0"/>
              <a:t>, </a:t>
            </a:r>
            <a:r>
              <a:rPr lang="ko-KR" altLang="en-US" dirty="0"/>
              <a:t>입찰내역은 사용자가 참여한 경매 또는 올린 경매를 확인할 수 있는 경매중인 품목확인하기 페이지에서 확인이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현재 사용자가 입찰한 가격과 낙찰진행상태</a:t>
            </a:r>
            <a:r>
              <a:rPr lang="en-US" altLang="ko-KR" dirty="0"/>
              <a:t>, </a:t>
            </a:r>
            <a:r>
              <a:rPr lang="ko-KR" altLang="en-US" dirty="0"/>
              <a:t>낙찰여부를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2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경매 마감일이 지나 구매사용자 입장에서의 페이지입니다</a:t>
            </a:r>
            <a:r>
              <a:rPr lang="en-US" altLang="ko-KR" dirty="0"/>
              <a:t>. </a:t>
            </a:r>
            <a:r>
              <a:rPr lang="ko-KR" altLang="en-US" dirty="0"/>
              <a:t>진행상태가 경매종료로 바뀌고 낙찰여부 또한 버튼으로 클릭해 </a:t>
            </a:r>
            <a:r>
              <a:rPr lang="ko-KR" altLang="en-US" dirty="0" err="1"/>
              <a:t>모달</a:t>
            </a:r>
            <a:r>
              <a:rPr lang="ko-KR" altLang="en-US" dirty="0"/>
              <a:t> 창으로 확인이 가능합니다</a:t>
            </a:r>
            <a:r>
              <a:rPr lang="en-US" altLang="ko-KR" dirty="0"/>
              <a:t>. </a:t>
            </a:r>
            <a:r>
              <a:rPr lang="ko-KR" altLang="en-US" dirty="0"/>
              <a:t>사용자가 물품의 입찰 금액 중 가장 높은 입찰 가 를 입력했다면 낙찰이 되고 경매 판매자에게 쪽지를 통한 구매가 가능하게 됩니다</a:t>
            </a:r>
            <a:r>
              <a:rPr lang="en-US" altLang="ko-KR" dirty="0"/>
              <a:t>. </a:t>
            </a:r>
            <a:r>
              <a:rPr lang="ko-KR" altLang="en-US" dirty="0"/>
              <a:t>하지만 낙찰 종료 후 </a:t>
            </a:r>
            <a:r>
              <a:rPr lang="en-US" altLang="ko-KR" dirty="0"/>
              <a:t>2</a:t>
            </a:r>
            <a:r>
              <a:rPr lang="ko-KR" altLang="en-US" dirty="0"/>
              <a:t>일 이내 거래완료가 되지 않을 경우 다음 순위 낙찰대기자에게 상품구매 권한이 넘어가게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81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판매사용자 입장에서의 경매 마감일이 지났을 경우입니다 낙찰현황확인버튼을 누르면 </a:t>
            </a:r>
            <a:r>
              <a:rPr lang="en-US" altLang="ko-KR" dirty="0"/>
              <a:t>1</a:t>
            </a:r>
            <a:r>
              <a:rPr lang="ko-KR" altLang="en-US" dirty="0"/>
              <a:t>순위부터 </a:t>
            </a:r>
            <a:r>
              <a:rPr lang="en-US" altLang="ko-KR" dirty="0"/>
              <a:t>5</a:t>
            </a:r>
            <a:r>
              <a:rPr lang="ko-KR" altLang="en-US" dirty="0"/>
              <a:t>순위까지의 입찰 가와 사용자 아이디를 보여주고 </a:t>
            </a:r>
            <a:r>
              <a:rPr lang="en-US" altLang="ko-KR" dirty="0"/>
              <a:t>1</a:t>
            </a:r>
            <a:r>
              <a:rPr lang="ko-KR" altLang="en-US" dirty="0"/>
              <a:t>순위에게 쪽지를 통해 거래를 진행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719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낙찰이 끝나고 거래를 하려고 하면 판매자와 구매자가 서로 합의해 거래시간과 장소를 정해야 하는데 이럴 때 필요한 것이 채팅 서비스라고 생각했습니다</a:t>
            </a:r>
            <a:r>
              <a:rPr lang="en-US" altLang="ko-KR" dirty="0"/>
              <a:t>. </a:t>
            </a:r>
            <a:r>
              <a:rPr lang="ko-KR" altLang="en-US" dirty="0"/>
              <a:t>로그인이 되어 있는 상태로 상단 바에 있는 </a:t>
            </a:r>
            <a:r>
              <a:rPr lang="en-US" altLang="ko-KR" dirty="0"/>
              <a:t>‘</a:t>
            </a:r>
            <a:r>
              <a:rPr lang="ko-KR" altLang="en-US" dirty="0"/>
              <a:t>쪽지</a:t>
            </a:r>
            <a:r>
              <a:rPr lang="en-US" altLang="ko-KR" dirty="0"/>
              <a:t>’ </a:t>
            </a:r>
            <a:r>
              <a:rPr lang="ko-KR" altLang="en-US" dirty="0"/>
              <a:t>메뉴를 클릭하고 채팅화면 좌측에 </a:t>
            </a:r>
            <a:r>
              <a:rPr lang="ko-KR" altLang="en-US" dirty="0" err="1"/>
              <a:t>채팅방</a:t>
            </a:r>
            <a:r>
              <a:rPr lang="ko-KR" altLang="en-US" dirty="0"/>
              <a:t> 리스트를 확인해 찾을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204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좌측에 본인이 채팅하고 싶은 유저의 </a:t>
            </a:r>
            <a:r>
              <a:rPr lang="en-US" altLang="ko-KR" dirty="0"/>
              <a:t>id</a:t>
            </a:r>
            <a:r>
              <a:rPr lang="ko-KR" altLang="en-US" dirty="0"/>
              <a:t>가 있는 목록을 클릭 시 채팅기록이 보여집니다</a:t>
            </a:r>
            <a:r>
              <a:rPr lang="en-US" altLang="ko-KR" dirty="0"/>
              <a:t>. </a:t>
            </a:r>
            <a:r>
              <a:rPr lang="ko-KR" altLang="en-US" dirty="0"/>
              <a:t>우측은 만약 채팅을 보냈거나 받았을 경우 웹 소켓</a:t>
            </a:r>
            <a:r>
              <a:rPr lang="en-US" altLang="ko-KR" dirty="0"/>
              <a:t>(pusher </a:t>
            </a:r>
            <a:r>
              <a:rPr lang="en-US" altLang="ko-KR" dirty="0" err="1"/>
              <a:t>api</a:t>
            </a:r>
            <a:r>
              <a:rPr lang="en-US" altLang="ko-KR" dirty="0"/>
              <a:t>)</a:t>
            </a:r>
            <a:r>
              <a:rPr lang="ko-KR" altLang="en-US" dirty="0"/>
              <a:t>으로 데이터를 어떻게 보내고 받았는지 보여줄 수 있게 디버깅한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179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채팅으로 데이터를 입력했을 경우 컨트롤러에서 만들어 둔 이벤트를 통해 </a:t>
            </a:r>
            <a:r>
              <a:rPr lang="ko-KR" altLang="en-US" dirty="0" err="1"/>
              <a:t>푸셔에</a:t>
            </a:r>
            <a:r>
              <a:rPr lang="ko-KR" altLang="en-US" dirty="0"/>
              <a:t> </a:t>
            </a:r>
            <a:r>
              <a:rPr lang="ko-KR" altLang="en-US" dirty="0" err="1"/>
              <a:t>만들어둔</a:t>
            </a:r>
            <a:r>
              <a:rPr lang="ko-KR" altLang="en-US" dirty="0"/>
              <a:t> 채널</a:t>
            </a:r>
            <a:r>
              <a:rPr lang="en-US" altLang="ko-KR" dirty="0"/>
              <a:t>(</a:t>
            </a:r>
            <a:r>
              <a:rPr lang="en-US" altLang="ko-KR" dirty="0" err="1"/>
              <a:t>ccit</a:t>
            </a:r>
            <a:r>
              <a:rPr lang="en-US" altLang="ko-KR" dirty="0"/>
              <a:t>)</a:t>
            </a:r>
            <a:r>
              <a:rPr lang="ko-KR" altLang="en-US" dirty="0"/>
              <a:t>에 데이터를 보냅니다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261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클라이언트에서 다시 그 채널</a:t>
            </a:r>
            <a:r>
              <a:rPr lang="en-US" altLang="ko-KR" dirty="0"/>
              <a:t>(</a:t>
            </a:r>
            <a:r>
              <a:rPr lang="en-US" altLang="ko-KR" dirty="0" err="1"/>
              <a:t>ccit</a:t>
            </a:r>
            <a:r>
              <a:rPr lang="en-US" altLang="ko-KR" dirty="0"/>
              <a:t>)</a:t>
            </a:r>
            <a:r>
              <a:rPr lang="ko-KR" altLang="en-US" dirty="0"/>
              <a:t>에 있는 </a:t>
            </a:r>
            <a:r>
              <a:rPr lang="ko-KR" altLang="en-US" dirty="0" err="1"/>
              <a:t>웹소켓의</a:t>
            </a:r>
            <a:r>
              <a:rPr lang="ko-KR" altLang="en-US" dirty="0"/>
              <a:t> 데이터를 받아와 화면을 새롭게 만들어줍니다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29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물품거래를 직거래로 하기 때문에 거래위치를 다른 사용자들에게 보여줘야 합니다 그래서 지도기능을 사용하기로 했습니다</a:t>
            </a:r>
            <a:r>
              <a:rPr lang="en-US" altLang="ko-KR" dirty="0"/>
              <a:t>. </a:t>
            </a:r>
            <a:r>
              <a:rPr lang="ko-KR" altLang="en-US" dirty="0"/>
              <a:t>지도 등록을 위해서 카카오 </a:t>
            </a:r>
            <a:r>
              <a:rPr lang="ko-KR" altLang="en-US" dirty="0" err="1"/>
              <a:t>디벨로퍼스</a:t>
            </a:r>
            <a:r>
              <a:rPr lang="ko-KR" altLang="en-US" dirty="0"/>
              <a:t> 라는 개발자 들을 위한 오픈소스 제공 사이트에 들어가서 애플리케이션을 등록하고 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지금 이용중인 </a:t>
            </a:r>
            <a:r>
              <a:rPr lang="en-US" altLang="ko-KR" dirty="0"/>
              <a:t>Cafe24 </a:t>
            </a:r>
            <a:r>
              <a:rPr lang="ko-KR" altLang="en-US" dirty="0"/>
              <a:t>호스팅 도메인과 </a:t>
            </a:r>
            <a:r>
              <a:rPr lang="ko-KR" altLang="en-US" dirty="0" err="1"/>
              <a:t>개발할때</a:t>
            </a:r>
            <a:r>
              <a:rPr lang="ko-KR" altLang="en-US" dirty="0"/>
              <a:t> 사용하는 로컬 사이트 도메인에서 지도를 사용 할 수 있도록 연결해 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50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웹상에서 자바스크립트를 이용하여 개발하기 때문에 자바스크립트 </a:t>
            </a:r>
            <a:r>
              <a:rPr lang="en-US" altLang="ko-KR" dirty="0"/>
              <a:t>API</a:t>
            </a:r>
            <a:r>
              <a:rPr lang="ko-KR" altLang="en-US" dirty="0"/>
              <a:t>키를 발급받아서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94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 메뉴에서 </a:t>
            </a:r>
            <a:r>
              <a:rPr lang="ko-KR" altLang="en-US" dirty="0" err="1"/>
              <a:t>내주변</a:t>
            </a:r>
            <a:r>
              <a:rPr lang="ko-KR" altLang="en-US" dirty="0"/>
              <a:t> 상품을 </a:t>
            </a:r>
            <a:r>
              <a:rPr lang="ko-KR" altLang="en-US" dirty="0" err="1"/>
              <a:t>클릭하게되면</a:t>
            </a:r>
            <a:r>
              <a:rPr lang="ko-KR" altLang="en-US" dirty="0"/>
              <a:t> 저희가 등록한 지도가 나오게 되며 </a:t>
            </a:r>
            <a:endParaRPr lang="en-US" altLang="ko-KR" dirty="0"/>
          </a:p>
          <a:p>
            <a:r>
              <a:rPr lang="ko-KR" altLang="en-US" dirty="0"/>
              <a:t>지도에서 제일 처음 사용자가 접속한 위치를 기준으로 보여주게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사용자의 위치는 </a:t>
            </a:r>
            <a:r>
              <a:rPr lang="ko-KR" altLang="en-US" dirty="0" err="1"/>
              <a:t>지오로케이션이라는</a:t>
            </a:r>
            <a:r>
              <a:rPr lang="ko-KR" altLang="en-US" dirty="0"/>
              <a:t> 기능을 사용하여 사용자의 위치를 위도와 </a:t>
            </a:r>
            <a:r>
              <a:rPr lang="ko-KR" altLang="en-US" dirty="0" err="1"/>
              <a:t>경도값으로</a:t>
            </a:r>
            <a:r>
              <a:rPr lang="ko-KR" altLang="en-US" dirty="0"/>
              <a:t> 받아와서</a:t>
            </a:r>
            <a:endParaRPr lang="en-US" altLang="ko-KR" dirty="0"/>
          </a:p>
          <a:p>
            <a:r>
              <a:rPr lang="ko-KR" altLang="en-US" dirty="0"/>
              <a:t>지도위에 표시해줍니다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모바일에는 </a:t>
            </a:r>
            <a:r>
              <a:rPr lang="en-US" altLang="ko-KR" dirty="0" err="1"/>
              <a:t>gps</a:t>
            </a:r>
            <a:r>
              <a:rPr lang="ko-KR" altLang="en-US" dirty="0"/>
              <a:t>가 </a:t>
            </a:r>
            <a:r>
              <a:rPr lang="ko-KR" altLang="en-US" dirty="0" err="1"/>
              <a:t>내장되어있어서</a:t>
            </a:r>
            <a:r>
              <a:rPr lang="ko-KR" altLang="en-US" dirty="0"/>
              <a:t> 확실한 위치를 잡을 순 있지만 </a:t>
            </a:r>
            <a:r>
              <a:rPr lang="en-US" altLang="ko-KR" dirty="0"/>
              <a:t>PC</a:t>
            </a:r>
            <a:r>
              <a:rPr lang="ko-KR" altLang="en-US" dirty="0"/>
              <a:t>상에선 </a:t>
            </a:r>
            <a:r>
              <a:rPr lang="en-US" altLang="ko-KR" dirty="0"/>
              <a:t>1KM</a:t>
            </a:r>
            <a:r>
              <a:rPr lang="ko-KR" altLang="en-US" dirty="0"/>
              <a:t>내의 오차범위가 있을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단계입니다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821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구글 크롬 브라우저에서는 보안상 문제로 </a:t>
            </a:r>
            <a:r>
              <a:rPr lang="en-US" altLang="ko-KR" dirty="0"/>
              <a:t>http</a:t>
            </a:r>
            <a:r>
              <a:rPr lang="ko-KR" altLang="en-US" dirty="0"/>
              <a:t>프로토콜사용시 </a:t>
            </a:r>
            <a:r>
              <a:rPr lang="ko-KR" altLang="en-US" dirty="0" err="1"/>
              <a:t>지오로케이션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 할 수 없습니다 그래서 저희는 </a:t>
            </a:r>
            <a:r>
              <a:rPr lang="en-US" altLang="ko-KR" dirty="0"/>
              <a:t>Let’s Encrypt </a:t>
            </a:r>
            <a:r>
              <a:rPr lang="ko-KR" altLang="en-US" dirty="0"/>
              <a:t>라는 무료 </a:t>
            </a:r>
            <a:r>
              <a:rPr lang="en-US" altLang="ko-KR" dirty="0"/>
              <a:t>SSL(</a:t>
            </a:r>
            <a:r>
              <a:rPr lang="ko-KR" altLang="en-US" b="1" dirty="0"/>
              <a:t>인터넷을 할 때  전송되는 내용을 암호화 해 주는 프로토콜</a:t>
            </a:r>
            <a:r>
              <a:rPr lang="en-US" altLang="ko-KR" b="1" dirty="0"/>
              <a:t>(</a:t>
            </a:r>
            <a:r>
              <a:rPr lang="ko-KR" altLang="en-US" b="1" dirty="0"/>
              <a:t>규칙</a:t>
            </a:r>
            <a:r>
              <a:rPr lang="en-US" altLang="ko-KR" b="1" dirty="0"/>
              <a:t>) </a:t>
            </a:r>
            <a:r>
              <a:rPr lang="ko-KR" altLang="en-US" b="1" dirty="0"/>
              <a:t>입니다</a:t>
            </a:r>
            <a:r>
              <a:rPr lang="en-US" altLang="ko-KR" b="1" dirty="0"/>
              <a:t>. SSL</a:t>
            </a:r>
            <a:r>
              <a:rPr lang="ko-KR" altLang="en-US" b="1" dirty="0"/>
              <a:t>인증서를 서버에 설치함으로써 </a:t>
            </a:r>
            <a:r>
              <a:rPr lang="en-US" altLang="ko-KR" b="1" dirty="0"/>
              <a:t>SSL </a:t>
            </a:r>
            <a:r>
              <a:rPr lang="ko-KR" altLang="en-US" b="1" dirty="0"/>
              <a:t>프로토콜을 사용하여 보안 통신을 할 수 있게 됩니다</a:t>
            </a:r>
            <a:r>
              <a:rPr lang="en-US" altLang="ko-KR" b="1" dirty="0"/>
              <a:t>.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인증서를 서버에 등록하여 </a:t>
            </a:r>
            <a:r>
              <a:rPr lang="en-US" altLang="ko-KR" dirty="0"/>
              <a:t>https </a:t>
            </a:r>
            <a:r>
              <a:rPr lang="ko-KR" altLang="en-US" dirty="0"/>
              <a:t>프로토콜로 변경시켜주었습니다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위치 </a:t>
            </a:r>
            <a:r>
              <a:rPr lang="ko-KR" altLang="en-US" dirty="0" err="1"/>
              <a:t>권한를</a:t>
            </a:r>
            <a:r>
              <a:rPr lang="ko-KR" altLang="en-US" dirty="0"/>
              <a:t> 허용하게 되면 오른쪽사진과 같이 </a:t>
            </a:r>
            <a:r>
              <a:rPr lang="ko-KR" altLang="en-US" dirty="0" err="1"/>
              <a:t>지오로케이션으로인하여</a:t>
            </a:r>
            <a:r>
              <a:rPr lang="ko-KR" altLang="en-US" dirty="0"/>
              <a:t> 현재 사용자의 위치가 잡히게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66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카카오 </a:t>
            </a:r>
            <a:r>
              <a:rPr lang="ko-KR" altLang="en-US" dirty="0" err="1"/>
              <a:t>맵에서</a:t>
            </a:r>
            <a:r>
              <a:rPr lang="ko-KR" altLang="en-US" dirty="0"/>
              <a:t> 사용할 수 있는 일반지도 또는</a:t>
            </a:r>
            <a:r>
              <a:rPr lang="en-US" altLang="ko-KR" dirty="0"/>
              <a:t> </a:t>
            </a:r>
            <a:r>
              <a:rPr lang="ko-KR" altLang="en-US" dirty="0" err="1"/>
              <a:t>스카이뷰로</a:t>
            </a:r>
            <a:r>
              <a:rPr lang="ko-KR" altLang="en-US" dirty="0"/>
              <a:t> </a:t>
            </a:r>
            <a:r>
              <a:rPr lang="ko-KR" altLang="en-US" dirty="0" err="1"/>
              <a:t>볼수</a:t>
            </a:r>
            <a:r>
              <a:rPr lang="ko-KR" altLang="en-US" dirty="0"/>
              <a:t> 있는 컨트롤 박스와</a:t>
            </a:r>
            <a:endParaRPr lang="en-US" altLang="ko-KR" dirty="0"/>
          </a:p>
          <a:p>
            <a:r>
              <a:rPr lang="ko-KR" altLang="en-US" dirty="0"/>
              <a:t>지도의 확대 축소를 제어하는 줌 컨트롤을 추가하였습니다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08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지도상에 경매 물품들의  위치를 받아오는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파란색 마커들이 현재 경매 등록된 상품들의 위치입니다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경매를 </a:t>
            </a:r>
            <a:r>
              <a:rPr lang="ko-KR" altLang="en-US" dirty="0" err="1"/>
              <a:t>등록할때</a:t>
            </a:r>
            <a:r>
              <a:rPr lang="ko-KR" altLang="en-US" dirty="0"/>
              <a:t> 상품등록페이지에서 입력한 직거래위치를 </a:t>
            </a:r>
            <a:r>
              <a:rPr lang="ko-KR" altLang="en-US" dirty="0" err="1"/>
              <a:t>지오코딩을</a:t>
            </a:r>
            <a:r>
              <a:rPr lang="ko-KR" altLang="en-US" dirty="0"/>
              <a:t> 이용하여</a:t>
            </a:r>
            <a:endParaRPr lang="en-US" altLang="ko-KR" dirty="0"/>
          </a:p>
          <a:p>
            <a:r>
              <a:rPr lang="ko-KR" altLang="en-US" dirty="0"/>
              <a:t>위도와 경도의 </a:t>
            </a:r>
            <a:r>
              <a:rPr lang="ko-KR" altLang="en-US" dirty="0" err="1"/>
              <a:t>좌표값으로</a:t>
            </a:r>
            <a:r>
              <a:rPr lang="ko-KR" altLang="en-US" dirty="0"/>
              <a:t> 변환하여 지도에 표시하여 마커를 찍게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645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마커를 </a:t>
            </a:r>
            <a:r>
              <a:rPr lang="ko-KR" altLang="en-US" dirty="0" err="1"/>
              <a:t>클릭하게되면</a:t>
            </a:r>
            <a:r>
              <a:rPr lang="ko-KR" altLang="en-US" dirty="0"/>
              <a:t> 경매물품의 정보가 나타나며 판매자</a:t>
            </a:r>
            <a:r>
              <a:rPr lang="en-US" altLang="ko-KR" dirty="0"/>
              <a:t>, </a:t>
            </a:r>
            <a:r>
              <a:rPr lang="ko-KR" altLang="en-US" dirty="0"/>
              <a:t>경매시작가격</a:t>
            </a:r>
            <a:r>
              <a:rPr lang="en-US" altLang="ko-KR" dirty="0"/>
              <a:t>, </a:t>
            </a:r>
            <a:r>
              <a:rPr lang="ko-KR" altLang="en-US" dirty="0"/>
              <a:t>상품의 상세페이지로 가는 링크 까지 </a:t>
            </a:r>
            <a:r>
              <a:rPr lang="ko-KR" altLang="en-US" dirty="0" err="1"/>
              <a:t>연결해두었습니다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879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마커를 거리에 따라 표시하는 컨트롤 박스입니다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위치는 </a:t>
            </a:r>
            <a:r>
              <a:rPr lang="ko-KR" altLang="en-US" dirty="0" err="1"/>
              <a:t>지오로케이션으로</a:t>
            </a:r>
            <a:r>
              <a:rPr lang="ko-KR" altLang="en-US" dirty="0"/>
              <a:t> 찍은 사용자의 위치에서 표시해주게 됩니다</a:t>
            </a:r>
            <a:endParaRPr lang="en-US" altLang="ko-KR" dirty="0"/>
          </a:p>
          <a:p>
            <a:r>
              <a:rPr lang="ko-KR" altLang="en-US" dirty="0"/>
              <a:t>사용자의 선택에 따라</a:t>
            </a:r>
            <a:r>
              <a:rPr lang="en-US" altLang="ko-KR" dirty="0"/>
              <a:t> 1KM, 3KM, 5KM, </a:t>
            </a:r>
            <a:r>
              <a:rPr lang="ko-KR" altLang="en-US" dirty="0"/>
              <a:t>모두보기로 사용자가 원하는 위치만큼만 상품을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96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 페이지입니다 관리자 로그인을 하면 </a:t>
            </a:r>
            <a:r>
              <a:rPr lang="ko-KR" altLang="en-US" dirty="0" err="1"/>
              <a:t>메인페이지에</a:t>
            </a:r>
            <a:r>
              <a:rPr lang="ko-KR" altLang="en-US" dirty="0"/>
              <a:t> 현재로부터 한달</a:t>
            </a:r>
            <a:r>
              <a:rPr lang="en-US" altLang="ko-KR" dirty="0"/>
              <a:t>, </a:t>
            </a:r>
            <a:r>
              <a:rPr lang="ko-KR" altLang="en-US" dirty="0"/>
              <a:t>주간</a:t>
            </a:r>
            <a:r>
              <a:rPr lang="en-US" altLang="ko-KR" dirty="0"/>
              <a:t>, </a:t>
            </a:r>
            <a:r>
              <a:rPr lang="ko-KR" altLang="en-US" dirty="0"/>
              <a:t>금일 방문자 수를 확인 할 수 있습니다</a:t>
            </a:r>
            <a:r>
              <a:rPr lang="en-US" altLang="ko-KR" dirty="0"/>
              <a:t>. </a:t>
            </a:r>
            <a:r>
              <a:rPr lang="ko-KR" altLang="en-US" dirty="0"/>
              <a:t>구글</a:t>
            </a:r>
            <a:r>
              <a:rPr lang="en-US" altLang="ko-KR" dirty="0"/>
              <a:t> </a:t>
            </a:r>
            <a:r>
              <a:rPr lang="ko-KR" altLang="en-US" dirty="0" err="1"/>
              <a:t>애널리틱스에서</a:t>
            </a:r>
            <a:r>
              <a:rPr lang="ko-KR" altLang="en-US" dirty="0"/>
              <a:t> 제공하는 </a:t>
            </a:r>
            <a:r>
              <a:rPr lang="en-US" altLang="ko-KR" dirty="0"/>
              <a:t>API</a:t>
            </a:r>
            <a:r>
              <a:rPr lang="ko-KR" altLang="en-US" dirty="0"/>
              <a:t>를 통해 추적코드를 심어 페이지의 통계를 받아 올 수 있게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65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상품관리에서는 현재 등록된 모든 상품을 확인 할 수 있고 상품 </a:t>
            </a:r>
            <a:r>
              <a:rPr lang="ko-KR" altLang="en-US" dirty="0" err="1"/>
              <a:t>클릭시</a:t>
            </a:r>
            <a:r>
              <a:rPr lang="ko-KR" altLang="en-US" dirty="0"/>
              <a:t> 상품 정보와 경매 참여 현황</a:t>
            </a:r>
            <a:r>
              <a:rPr lang="en-US" altLang="ko-KR" dirty="0"/>
              <a:t>, </a:t>
            </a:r>
            <a:r>
              <a:rPr lang="ko-KR" altLang="en-US" dirty="0"/>
              <a:t>최종낙찰 순위를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부적절한 상품 관리를 통해 신고기능을 넣어 확인 할 수 있고 관리자가 상품 확인후 상품을 임의로 비활성화 할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65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회원관리에서는 모든 회원정보를 확인 할 수 있습니다</a:t>
            </a:r>
            <a:r>
              <a:rPr lang="en-US" altLang="ko-KR" dirty="0"/>
              <a:t>. </a:t>
            </a:r>
            <a:r>
              <a:rPr lang="ko-KR" altLang="en-US" dirty="0"/>
              <a:t>또한 무분별한 입찰로 인해 제제를 주기 위해서 낙찰순위에 들었을 때 거래를 하지않은 유저에 대해 경고를 주고 </a:t>
            </a:r>
            <a:r>
              <a:rPr lang="en-US" altLang="ko-KR" dirty="0"/>
              <a:t>3</a:t>
            </a:r>
            <a:r>
              <a:rPr lang="ko-KR" altLang="en-US" dirty="0"/>
              <a:t>회경고시 정지를 당하며 입찰과 등록 제한을 받습니다</a:t>
            </a:r>
            <a:r>
              <a:rPr lang="en-US" altLang="ko-KR" dirty="0"/>
              <a:t>. </a:t>
            </a:r>
            <a:r>
              <a:rPr lang="ko-KR" altLang="en-US" dirty="0"/>
              <a:t> 정지 기한이 지나면 자동적으로 풀리거나 관리자가 임의로 정지를 풀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65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개발 결과에 대해 말씀드리겠습니다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87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결과로 봤을 때 한정적인 거래 수단이 있고</a:t>
            </a:r>
            <a:r>
              <a:rPr lang="en-US" altLang="ko-KR" dirty="0"/>
              <a:t>, </a:t>
            </a:r>
            <a:r>
              <a:rPr lang="ko-KR" altLang="en-US" dirty="0"/>
              <a:t>또한 수익구조가 단일화 되어있어서</a:t>
            </a:r>
            <a:r>
              <a:rPr lang="en-US" altLang="ko-KR" dirty="0"/>
              <a:t>,</a:t>
            </a:r>
            <a:r>
              <a:rPr lang="ko-KR" altLang="en-US" dirty="0"/>
              <a:t> 결제시스템을 추가해 거래 수단을 늘릴 것 이고</a:t>
            </a:r>
            <a:r>
              <a:rPr lang="en-US" altLang="ko-KR" dirty="0"/>
              <a:t>, </a:t>
            </a:r>
            <a:r>
              <a:rPr lang="ko-KR" altLang="en-US" dirty="0"/>
              <a:t>이로 인해 얻어지는 중개 수수료로 수익구조를 늘릴 것 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디자인 적인 문제는 </a:t>
            </a:r>
            <a:r>
              <a:rPr lang="en-US" altLang="ko-KR" dirty="0"/>
              <a:t>pc</a:t>
            </a:r>
            <a:r>
              <a:rPr lang="ko-KR" altLang="en-US" dirty="0"/>
              <a:t>와 모바일 사용자들의 편의성을 최대로 고려해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개선을 할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19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기획의도는 본인이 직접 중고가격을 판단하기 어려운 경우 </a:t>
            </a:r>
            <a:endParaRPr lang="en-US" altLang="ko-KR" dirty="0"/>
          </a:p>
          <a:p>
            <a:r>
              <a:rPr lang="ko-KR" altLang="en-US" dirty="0"/>
              <a:t>또한 경매 시스템을 통해 중고물품을 거래 할 수 있게 해서</a:t>
            </a:r>
            <a:endParaRPr lang="en-US" altLang="ko-KR" dirty="0"/>
          </a:p>
          <a:p>
            <a:r>
              <a:rPr lang="ko-KR" altLang="en-US" dirty="0"/>
              <a:t>판매자와 중고물품을 판매가에 가깝게 판매할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111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마지막으로 이번 모바일</a:t>
            </a:r>
            <a:r>
              <a:rPr lang="en-US" altLang="ko-KR" dirty="0" err="1"/>
              <a:t>ccit</a:t>
            </a:r>
            <a:r>
              <a:rPr lang="ko-KR" altLang="en-US" dirty="0"/>
              <a:t>프로젝트를 통해 프론트와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ko-KR" altLang="en-US" dirty="0" err="1"/>
              <a:t>둘다</a:t>
            </a:r>
            <a:r>
              <a:rPr lang="ko-KR" altLang="en-US" dirty="0"/>
              <a:t> 필요한 능력이라 느껴 기본기 공부를 더 철저하게 </a:t>
            </a:r>
            <a:r>
              <a:rPr lang="ko-KR" altLang="en-US" dirty="0" err="1"/>
              <a:t>해야겠다</a:t>
            </a:r>
            <a:r>
              <a:rPr lang="ko-KR" altLang="en-US" dirty="0"/>
              <a:t> 생각이 들었고</a:t>
            </a:r>
            <a:r>
              <a:rPr lang="en-US" altLang="ko-KR" dirty="0"/>
              <a:t>,</a:t>
            </a:r>
          </a:p>
          <a:p>
            <a:pPr algn="r"/>
            <a:r>
              <a:rPr lang="en-US" altLang="ko-KR" dirty="0"/>
              <a:t> </a:t>
            </a:r>
            <a:r>
              <a:rPr lang="ko-KR" altLang="en-US" dirty="0"/>
              <a:t>첫 실무업무 경험을 비슷하게 해 개발일정에 맞춰 해내는 위기상황대처 능력과 </a:t>
            </a:r>
            <a:r>
              <a:rPr lang="ko-KR" altLang="en-US" dirty="0" err="1"/>
              <a:t>팀원들간의</a:t>
            </a:r>
            <a:r>
              <a:rPr lang="ko-KR" altLang="en-US" dirty="0"/>
              <a:t> 커뮤니케이션 인한 협업능력도 중요하다고 </a:t>
            </a:r>
            <a:r>
              <a:rPr lang="ko-KR" altLang="en-US" dirty="0" err="1"/>
              <a:t>느꼇습니다</a:t>
            </a:r>
            <a:r>
              <a:rPr lang="en-US" altLang="ko-KR" dirty="0"/>
              <a:t>.</a:t>
            </a:r>
            <a:r>
              <a:rPr lang="ko-KR" altLang="en-US" dirty="0"/>
              <a:t> 무엇보다도 프로젝트를 진행할수록 </a:t>
            </a:r>
            <a:r>
              <a:rPr lang="ko-KR" altLang="en-US" dirty="0" err="1"/>
              <a:t>개인연략이</a:t>
            </a:r>
            <a:r>
              <a:rPr lang="ko-KR" altLang="en-US" dirty="0"/>
              <a:t> 많이 </a:t>
            </a:r>
            <a:r>
              <a:rPr lang="ko-KR" altLang="en-US" dirty="0" err="1"/>
              <a:t>늘어나는것을</a:t>
            </a:r>
            <a:r>
              <a:rPr lang="ko-KR" altLang="en-US" dirty="0"/>
              <a:t> </a:t>
            </a:r>
            <a:r>
              <a:rPr lang="ko-KR" altLang="en-US" dirty="0" err="1"/>
              <a:t>느낄수</a:t>
            </a:r>
            <a:r>
              <a:rPr lang="ko-KR" altLang="en-US" dirty="0"/>
              <a:t>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541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QA</a:t>
            </a:r>
            <a:r>
              <a:rPr lang="ko-KR" altLang="en-US" dirty="0"/>
              <a:t>로 </a:t>
            </a:r>
            <a:r>
              <a:rPr lang="ko-KR" altLang="en-US" dirty="0" err="1"/>
              <a:t>질문받겠습니다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65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시장조사를 통해 온라인쇼핑 방문자 수 순위는 </a:t>
            </a:r>
            <a:r>
              <a:rPr lang="ko-KR" altLang="en-US" dirty="0" err="1"/>
              <a:t>쿠팡과</a:t>
            </a:r>
            <a:r>
              <a:rPr lang="ko-KR" altLang="en-US" dirty="0"/>
              <a:t> 같은 대형 온라인 쇼핑몰이 차지했지만</a:t>
            </a:r>
            <a:r>
              <a:rPr lang="en-US" altLang="ko-KR" dirty="0"/>
              <a:t>, </a:t>
            </a:r>
            <a:r>
              <a:rPr lang="ko-KR" altLang="en-US" dirty="0"/>
              <a:t>쇼핑 실행횟수나 쇼핑몰 체류시간은 중고거래사이트인 당근마켓과 번개장터가 더 많았습니다</a:t>
            </a:r>
            <a:r>
              <a:rPr lang="en-US" altLang="ko-KR" dirty="0"/>
              <a:t>. </a:t>
            </a:r>
            <a:r>
              <a:rPr lang="ko-KR" altLang="en-US" dirty="0"/>
              <a:t>또한 상당수 사이트에 접속한 디바이스의 비중이 </a:t>
            </a:r>
            <a:r>
              <a:rPr lang="en-US" altLang="ko-KR" dirty="0"/>
              <a:t>app</a:t>
            </a:r>
            <a:r>
              <a:rPr lang="ko-KR" altLang="en-US" dirty="0"/>
              <a:t>이 높았기 때문에 이 정보를 기반으로 </a:t>
            </a:r>
            <a:r>
              <a:rPr lang="ko-KR" altLang="en-US" dirty="0" err="1"/>
              <a:t>어플중심</a:t>
            </a:r>
            <a:r>
              <a:rPr lang="ko-KR" altLang="en-US" dirty="0"/>
              <a:t> 과 경매 시스템이란 차별화를 둔 중고거래사이트가 현 시장에 가능성이 보인다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28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중고 경매에 관련한 사이트를 찾아본 결과 </a:t>
            </a:r>
            <a:r>
              <a:rPr lang="en-US" altLang="ko-KR" dirty="0"/>
              <a:t>4</a:t>
            </a:r>
            <a:r>
              <a:rPr lang="ko-KR" altLang="en-US" dirty="0"/>
              <a:t>가지가 있었습니다</a:t>
            </a:r>
            <a:r>
              <a:rPr lang="en-US" altLang="ko-KR" dirty="0"/>
              <a:t>. </a:t>
            </a:r>
            <a:r>
              <a:rPr lang="ko-KR" altLang="en-US" dirty="0"/>
              <a:t>당근마켓과 번개장터는 중고거래이지만 경매에 관련된 것은 없었고</a:t>
            </a:r>
            <a:r>
              <a:rPr lang="en-US" altLang="ko-KR" dirty="0"/>
              <a:t>, </a:t>
            </a:r>
            <a:r>
              <a:rPr lang="ko-KR" altLang="en-US" dirty="0"/>
              <a:t>중고 경매 시스템이 있고 저희가 기획한 </a:t>
            </a:r>
            <a:r>
              <a:rPr lang="ko-KR" altLang="en-US" dirty="0" err="1"/>
              <a:t>중고땅땅과</a:t>
            </a:r>
            <a:r>
              <a:rPr lang="ko-KR" altLang="en-US" dirty="0"/>
              <a:t> 가장 유사한 </a:t>
            </a:r>
            <a:r>
              <a:rPr lang="ko-KR" altLang="en-US" dirty="0" err="1"/>
              <a:t>중고팜은</a:t>
            </a:r>
            <a:r>
              <a:rPr lang="ko-KR" altLang="en-US" dirty="0"/>
              <a:t> 마케팅부족으로 인한 서비스가 현재 종료로 판단되었습니다</a:t>
            </a:r>
            <a:r>
              <a:rPr lang="en-US" altLang="ko-KR" dirty="0"/>
              <a:t>, </a:t>
            </a:r>
            <a:r>
              <a:rPr lang="ko-KR" altLang="en-US" dirty="0"/>
              <a:t>옥션에는 중고물품 또는 상품을 경매하는 시스템이 있지만 참여율이 저조합니다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1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저희의 수행목표는 </a:t>
            </a:r>
            <a:r>
              <a:rPr lang="ko-KR" altLang="en-US" dirty="0" err="1"/>
              <a:t>모바일웹과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 모두 거래가 가능한 사이트를 구현 하는 것 이고 또한 사이트 관리와</a:t>
            </a:r>
            <a:r>
              <a:rPr lang="en-US" altLang="ko-KR" dirty="0"/>
              <a:t>, </a:t>
            </a:r>
            <a:r>
              <a:rPr lang="ko-KR" altLang="en-US" dirty="0"/>
              <a:t>물품</a:t>
            </a:r>
            <a:r>
              <a:rPr lang="en-US" altLang="ko-KR" dirty="0"/>
              <a:t>, </a:t>
            </a:r>
            <a:r>
              <a:rPr lang="ko-KR" altLang="en-US" dirty="0"/>
              <a:t>회원관리 등을 위한 관리자 사이트까지 구현 목표였습니다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1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개발과정입니다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4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소개를 하자면 </a:t>
            </a:r>
            <a:r>
              <a:rPr lang="en-US" altLang="ko-KR" dirty="0"/>
              <a:t>4</a:t>
            </a:r>
            <a:r>
              <a:rPr lang="ko-KR" altLang="en-US" dirty="0"/>
              <a:t>명으로 구성되어 있고</a:t>
            </a:r>
            <a:r>
              <a:rPr lang="en-US" altLang="ko-KR" dirty="0"/>
              <a:t>, </a:t>
            </a:r>
            <a:r>
              <a:rPr lang="ko-KR" altLang="en-US" dirty="0"/>
              <a:t>크게 </a:t>
            </a:r>
            <a:r>
              <a:rPr lang="ko-KR" altLang="en-US" dirty="0" err="1"/>
              <a:t>백엔드와</a:t>
            </a:r>
            <a:r>
              <a:rPr lang="ko-KR" altLang="en-US" dirty="0"/>
              <a:t> 프론트 엔드로 나뉘어서 개발을 진행했습니다</a:t>
            </a:r>
            <a:r>
              <a:rPr lang="en-US" altLang="ko-KR" dirty="0"/>
              <a:t>. </a:t>
            </a:r>
            <a:r>
              <a:rPr lang="ko-KR" altLang="en-US" dirty="0"/>
              <a:t>개발 과정은 크게 </a:t>
            </a:r>
            <a:r>
              <a:rPr lang="en-US" altLang="ko-KR" dirty="0" err="1"/>
              <a:t>db</a:t>
            </a:r>
            <a:r>
              <a:rPr lang="ko-KR" altLang="en-US" dirty="0"/>
              <a:t>구조 설계</a:t>
            </a:r>
            <a:r>
              <a:rPr lang="en-US" altLang="ko-KR" dirty="0"/>
              <a:t>, </a:t>
            </a:r>
            <a:r>
              <a:rPr lang="ko-KR" altLang="en-US" dirty="0"/>
              <a:t>화면구성</a:t>
            </a:r>
            <a:r>
              <a:rPr lang="en-US" altLang="ko-KR" dirty="0"/>
              <a:t>,</a:t>
            </a:r>
            <a:r>
              <a:rPr lang="ko-KR" altLang="en-US" dirty="0"/>
              <a:t>디자인</a:t>
            </a:r>
            <a:r>
              <a:rPr lang="en-US" altLang="ko-KR" dirty="0"/>
              <a:t>, </a:t>
            </a:r>
            <a:r>
              <a:rPr lang="ko-KR" altLang="en-US" dirty="0" err="1"/>
              <a:t>체팅</a:t>
            </a:r>
            <a:r>
              <a:rPr lang="ko-KR" altLang="en-US" dirty="0"/>
              <a:t> 서비스와</a:t>
            </a:r>
            <a:r>
              <a:rPr lang="en-US" altLang="ko-KR" dirty="0"/>
              <a:t> </a:t>
            </a:r>
            <a:r>
              <a:rPr lang="ko-KR" altLang="en-US" dirty="0"/>
              <a:t>관리자 사이트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위치기반서비스</a:t>
            </a:r>
            <a:r>
              <a:rPr lang="en-US" altLang="ko-KR" dirty="0"/>
              <a:t>, </a:t>
            </a:r>
            <a:r>
              <a:rPr lang="ko-KR" altLang="en-US" dirty="0"/>
              <a:t>낙찰시스템</a:t>
            </a:r>
            <a:r>
              <a:rPr lang="en-US" altLang="ko-KR" dirty="0"/>
              <a:t>, </a:t>
            </a:r>
            <a:r>
              <a:rPr lang="ko-KR" altLang="en-US" dirty="0"/>
              <a:t>통계서비스 회원관리</a:t>
            </a:r>
            <a:r>
              <a:rPr lang="en-US" altLang="ko-KR" dirty="0"/>
              <a:t>, </a:t>
            </a:r>
            <a:r>
              <a:rPr lang="ko-KR" altLang="en-US" dirty="0"/>
              <a:t>댓글을 개발했고 단위 및 통합 테스트를 진행했습니다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938E2-A460-4127-BAF6-45D3138E2A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8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1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24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38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991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20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312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039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45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6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24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19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4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47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6B492-D224-412E-97D5-CDC099939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4AB60B-371C-4FC5-89DC-A74FAC116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39444-4310-4A9C-A1ED-65BB0EC3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0FA24-5A61-426B-83E7-B5FD1ECD9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4B05D1-44F9-4891-8138-92E04797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298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FDDCD-AB90-4AB7-B5BA-6334CFEC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703AD4-F046-424B-B8FB-FC2237FC2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F6113-A27A-4F2F-8EAF-73925033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31B154-DC90-4709-959A-72DEBB9D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2B63A-6FE1-430F-BE10-79B4B020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664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FEA81-930D-4288-8BF8-76D79F46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F3EB30-D639-4F44-A92A-2A190940B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D959C9-3830-426E-993D-7F4E49B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0B558-6B3C-4C03-8370-08BDDC8F3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6E82D-C4FB-401D-B357-130EAD34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277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71492-5DA5-40A9-B0AB-06B53070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F640E-50B3-45C7-901B-004169A1B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4A01DA-B34E-43EB-AB1E-9404B08F8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947248-C220-4DA7-8174-031B304D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870586-23A5-4B95-91A7-2F9BF878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C7263A-2E0B-4247-8FEE-49FED2C1A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71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BF811-5C4E-4B92-9630-46F0CF35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6FDF45-D288-44BA-8661-8C220225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61F6FE-62E3-4FC6-923C-FCD70D968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8DA33A-BAF9-4CB5-8F14-046105CFD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7955A3-8C24-4DC4-B576-B25DDCC95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CCAACC-4F2D-4DCF-8D2D-09A5B8D0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62BFDC-330D-4760-9707-C1D3D67E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D7F2AF-0FFB-4746-A88B-AC2B39CB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86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B832C-7A18-41C9-AF6B-E78D97E6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A544DE-4525-482C-8B10-9618306D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BA3273-C204-4301-A618-A7EBEA56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10D4A8-CE0B-4330-AAB0-8DE7CB73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86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7206DD-77C7-4A30-AB2E-B89EF98D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C119F0-FDCD-4FA7-9921-BC7E7697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6692BF-E489-4F7D-8ABA-24944F4D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99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84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CA00E-F6D0-431A-B80A-45DBB1E1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5EC97C-DFD3-4529-A383-57D2C6CDA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3EFF73-44CE-417C-BC21-C8675C01B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309BBB-6DA1-451E-852D-821F2D11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8AFCFC-E18B-43E1-B4D4-F6BD2E39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6AB845-7A00-4309-8DE7-4D9F27CE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782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D356B-A894-4C71-85EB-F855BF0D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B94AF8-1387-40BD-BD72-A8B755269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0544A-5C58-4613-9962-EA67AD7A2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649D46-C326-4392-90E8-AC54ABFB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63C165-01AD-426F-99D0-C0971B40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EC56C6-95C2-4664-B6CB-7F0AEA19C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566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82179-F533-4179-B3E2-F1B415DD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D33B8E-5E24-4359-AA4F-427FB1993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0F400-2DE9-4F89-BB7F-5F0C3D87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D1E15-F1E8-4B1E-8AB7-D7D9A70CE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47A254-78CC-43FB-8BD6-3D34556B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416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E5FE84-15CE-4A7B-967F-91BA372B6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26C284-DE54-4564-AA40-C2F2B1F67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B14A05-9427-432E-9B08-A5D0728A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74D04-6338-450C-BA4F-F6DF7741B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C513A-74C6-4261-A350-BABCBA48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56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0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0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0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ED81B0-48AA-4F79-BFF4-D702853C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135179-BA79-481E-AA72-811E79FD1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5FB1C-7696-447B-A524-608E41A3B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05FCF-BF5D-4299-AD58-2192D22E6A99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032639-A0F0-4C06-A883-3B79E46B22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50846-E63A-4ACC-9545-0F7C6691C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3D4BE-C819-474F-BED7-B610B23F9C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0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m.blog.naver.com/manddonara/119738492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95003" y="2498282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중고땅땅</a:t>
            </a:r>
            <a:endParaRPr lang="ko-KR" altLang="en-US" sz="54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19513" y="3552825"/>
            <a:ext cx="4752975" cy="43237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05711" y="3584347"/>
            <a:ext cx="3980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중고물품 경매입찰시스템 개발</a:t>
            </a:r>
            <a:r>
              <a:rPr lang="en-US" altLang="ko-KR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67513" y="2128950"/>
            <a:ext cx="189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CCIT </a:t>
            </a:r>
            <a:r>
              <a:rPr lang="ko-KR" altLang="en-US" dirty="0" err="1">
                <a:solidFill>
                  <a:schemeClr val="bg1"/>
                </a:solidFill>
              </a:rPr>
              <a:t>모바일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</a:t>
            </a:r>
            <a:r>
              <a:rPr lang="ko-KR" altLang="en-US" dirty="0">
                <a:solidFill>
                  <a:schemeClr val="bg1"/>
                </a:solidFill>
              </a:rPr>
              <a:t>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33207" y="4251960"/>
            <a:ext cx="3325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91616121 </a:t>
            </a:r>
            <a:r>
              <a:rPr lang="ko-KR" altLang="en-US" b="1" dirty="0"/>
              <a:t>조경남</a:t>
            </a:r>
            <a:endParaRPr lang="en-US" altLang="ko-KR" b="1" dirty="0"/>
          </a:p>
          <a:p>
            <a:pPr algn="ctr"/>
            <a:r>
              <a:rPr lang="en-US" altLang="ko-KR" b="1" dirty="0"/>
              <a:t>91616169 </a:t>
            </a:r>
            <a:r>
              <a:rPr lang="ko-KR" altLang="en-US" b="1" dirty="0"/>
              <a:t>최진웅</a:t>
            </a:r>
            <a:endParaRPr lang="en-US" altLang="ko-KR" b="1" dirty="0"/>
          </a:p>
          <a:p>
            <a:pPr algn="ctr"/>
            <a:r>
              <a:rPr lang="en-US" altLang="ko-KR" b="1" dirty="0"/>
              <a:t>91616030 </a:t>
            </a:r>
            <a:r>
              <a:rPr lang="ko-KR" altLang="en-US" b="1" dirty="0"/>
              <a:t>이명기</a:t>
            </a:r>
            <a:endParaRPr lang="en-US" altLang="ko-KR" b="1" dirty="0"/>
          </a:p>
          <a:p>
            <a:pPr algn="ctr"/>
            <a:r>
              <a:rPr lang="en-US" altLang="ko-KR" b="1" dirty="0"/>
              <a:t>91516931 </a:t>
            </a:r>
            <a:r>
              <a:rPr lang="ko-KR" altLang="en-US" b="1" dirty="0"/>
              <a:t>신상민</a:t>
            </a:r>
          </a:p>
        </p:txBody>
      </p:sp>
      <p:pic>
        <p:nvPicPr>
          <p:cNvPr id="8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과정</a:t>
            </a:r>
          </a:p>
        </p:txBody>
      </p:sp>
      <p:pic>
        <p:nvPicPr>
          <p:cNvPr id="28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直接连接符 5">
            <a:extLst>
              <a:ext uri="{FF2B5EF4-FFF2-40B4-BE49-F238E27FC236}">
                <a16:creationId xmlns:a16="http://schemas.microsoft.com/office/drawing/2014/main" id="{95879618-26CD-4ADE-A4C1-68A0D73A360F}"/>
              </a:ext>
            </a:extLst>
          </p:cNvPr>
          <p:cNvCxnSpPr/>
          <p:nvPr/>
        </p:nvCxnSpPr>
        <p:spPr>
          <a:xfrm>
            <a:off x="4607580" y="1685023"/>
            <a:ext cx="3000588" cy="0"/>
          </a:xfrm>
          <a:prstGeom prst="line">
            <a:avLst/>
          </a:prstGeom>
          <a:ln w="28575">
            <a:solidFill>
              <a:srgbClr val="152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C5C922B-2875-4E26-8E80-0E92F437F815}"/>
              </a:ext>
            </a:extLst>
          </p:cNvPr>
          <p:cNvSpPr txBox="1"/>
          <p:nvPr/>
        </p:nvSpPr>
        <p:spPr>
          <a:xfrm>
            <a:off x="4846851" y="1123256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1)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개발 환경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9D8F01-2537-4C06-AD4B-3FBBAB184830}"/>
              </a:ext>
            </a:extLst>
          </p:cNvPr>
          <p:cNvSpPr/>
          <p:nvPr/>
        </p:nvSpPr>
        <p:spPr>
          <a:xfrm>
            <a:off x="5313522" y="3374669"/>
            <a:ext cx="316001" cy="369332"/>
          </a:xfrm>
          <a:prstGeom prst="rect">
            <a:avLst/>
          </a:prstGeom>
          <a:solidFill>
            <a:srgbClr val="F2F2F2"/>
          </a:solidFill>
          <a:ln w="12700">
            <a:solidFill>
              <a:srgbClr val="B2C4B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B2C4BD"/>
                  </a:solidFill>
                </a:ln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</a:rPr>
              <a:t> 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537333-59E9-4360-9FBF-F784E877AC65}"/>
              </a:ext>
            </a:extLst>
          </p:cNvPr>
          <p:cNvSpPr/>
          <p:nvPr/>
        </p:nvSpPr>
        <p:spPr>
          <a:xfrm>
            <a:off x="5313522" y="3374669"/>
            <a:ext cx="316001" cy="369332"/>
          </a:xfrm>
          <a:prstGeom prst="rect">
            <a:avLst/>
          </a:prstGeom>
          <a:solidFill>
            <a:srgbClr val="F2F2F2"/>
          </a:solidFill>
          <a:ln w="12700">
            <a:solidFill>
              <a:srgbClr val="B2C4B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B2C4BD"/>
                  </a:solidFill>
                </a:ln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</a:rPr>
              <a:t> 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9A45CA-727F-490F-8CD6-AA6AFDCE7CC6}"/>
              </a:ext>
            </a:extLst>
          </p:cNvPr>
          <p:cNvSpPr/>
          <p:nvPr/>
        </p:nvSpPr>
        <p:spPr>
          <a:xfrm>
            <a:off x="5319935" y="3374669"/>
            <a:ext cx="299606" cy="369332"/>
          </a:xfrm>
          <a:prstGeom prst="rect">
            <a:avLst/>
          </a:prstGeom>
          <a:solidFill>
            <a:srgbClr val="F2F2F2"/>
          </a:solidFill>
          <a:ln w="12700">
            <a:solidFill>
              <a:srgbClr val="B2C4B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B2C4BD"/>
                  </a:solidFill>
                </a:ln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</a:rPr>
              <a:t>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276DDE9-4A02-4889-991A-ADE5F34067C4}"/>
              </a:ext>
            </a:extLst>
          </p:cNvPr>
          <p:cNvSpPr/>
          <p:nvPr/>
        </p:nvSpPr>
        <p:spPr>
          <a:xfrm>
            <a:off x="5313522" y="3374669"/>
            <a:ext cx="316001" cy="369332"/>
          </a:xfrm>
          <a:prstGeom prst="rect">
            <a:avLst/>
          </a:prstGeom>
          <a:solidFill>
            <a:srgbClr val="F2F2F2"/>
          </a:solidFill>
          <a:ln w="12700">
            <a:solidFill>
              <a:srgbClr val="B2C4B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B2C4BD"/>
                  </a:solidFill>
                </a:ln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</a:rPr>
              <a:t> </a:t>
            </a:r>
          </a:p>
        </p:txBody>
      </p:sp>
      <p:sp>
        <p:nvSpPr>
          <p:cNvPr id="41" name="Google Shape;583;p38">
            <a:extLst>
              <a:ext uri="{FF2B5EF4-FFF2-40B4-BE49-F238E27FC236}">
                <a16:creationId xmlns:a16="http://schemas.microsoft.com/office/drawing/2014/main" id="{8A6793FC-74CE-426E-8C51-8577C69AA124}"/>
              </a:ext>
            </a:extLst>
          </p:cNvPr>
          <p:cNvSpPr/>
          <p:nvPr/>
        </p:nvSpPr>
        <p:spPr>
          <a:xfrm>
            <a:off x="2646843" y="1953641"/>
            <a:ext cx="6912768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n>
                  <a:solidFill>
                    <a:srgbClr val="B2C4BD"/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</a:t>
            </a:r>
            <a:r>
              <a:rPr lang="en-US" altLang="ko-KR" b="1" dirty="0">
                <a:ln>
                  <a:solidFill>
                    <a:srgbClr val="B2C4BD"/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Linux (CentOS 6.10)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42" name="Google Shape;584;p38">
            <a:extLst>
              <a:ext uri="{FF2B5EF4-FFF2-40B4-BE49-F238E27FC236}">
                <a16:creationId xmlns:a16="http://schemas.microsoft.com/office/drawing/2014/main" id="{5DFC6181-3213-4B48-8632-172474816E17}"/>
              </a:ext>
            </a:extLst>
          </p:cNvPr>
          <p:cNvSpPr/>
          <p:nvPr/>
        </p:nvSpPr>
        <p:spPr>
          <a:xfrm>
            <a:off x="2656363" y="1958423"/>
            <a:ext cx="1716490" cy="550249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운영체제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44" name="Google Shape;586;p38">
            <a:extLst>
              <a:ext uri="{FF2B5EF4-FFF2-40B4-BE49-F238E27FC236}">
                <a16:creationId xmlns:a16="http://schemas.microsoft.com/office/drawing/2014/main" id="{AD82D705-57BE-4A63-94E9-34246D7989D0}"/>
              </a:ext>
            </a:extLst>
          </p:cNvPr>
          <p:cNvSpPr/>
          <p:nvPr/>
        </p:nvSpPr>
        <p:spPr>
          <a:xfrm>
            <a:off x="2639616" y="3223286"/>
            <a:ext cx="6912768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MySQL 5.1.73 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45" name="Google Shape;587;p38">
            <a:extLst>
              <a:ext uri="{FF2B5EF4-FFF2-40B4-BE49-F238E27FC236}">
                <a16:creationId xmlns:a16="http://schemas.microsoft.com/office/drawing/2014/main" id="{CAE9504D-CDD9-40FB-A105-32A97F341E98}"/>
              </a:ext>
            </a:extLst>
          </p:cNvPr>
          <p:cNvSpPr/>
          <p:nvPr/>
        </p:nvSpPr>
        <p:spPr>
          <a:xfrm>
            <a:off x="2639616" y="3220088"/>
            <a:ext cx="1716490" cy="562663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DB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47" name="Google Shape;586;p38">
            <a:extLst>
              <a:ext uri="{FF2B5EF4-FFF2-40B4-BE49-F238E27FC236}">
                <a16:creationId xmlns:a16="http://schemas.microsoft.com/office/drawing/2014/main" id="{867735F7-7F93-4CEC-A373-09CA89DA6D28}"/>
              </a:ext>
            </a:extLst>
          </p:cNvPr>
          <p:cNvSpPr/>
          <p:nvPr/>
        </p:nvSpPr>
        <p:spPr>
          <a:xfrm>
            <a:off x="2646843" y="2585147"/>
            <a:ext cx="6912768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Apache 2.2.15</a:t>
            </a:r>
          </a:p>
        </p:txBody>
      </p:sp>
      <p:sp>
        <p:nvSpPr>
          <p:cNvPr id="48" name="Google Shape;587;p38">
            <a:extLst>
              <a:ext uri="{FF2B5EF4-FFF2-40B4-BE49-F238E27FC236}">
                <a16:creationId xmlns:a16="http://schemas.microsoft.com/office/drawing/2014/main" id="{30470891-C3E9-4773-8425-7848EFFD5CF8}"/>
              </a:ext>
            </a:extLst>
          </p:cNvPr>
          <p:cNvSpPr/>
          <p:nvPr/>
        </p:nvSpPr>
        <p:spPr>
          <a:xfrm>
            <a:off x="2654726" y="2581042"/>
            <a:ext cx="1716490" cy="562663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웹 서버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50" name="Google Shape;592;p38">
            <a:extLst>
              <a:ext uri="{FF2B5EF4-FFF2-40B4-BE49-F238E27FC236}">
                <a16:creationId xmlns:a16="http://schemas.microsoft.com/office/drawing/2014/main" id="{A9E9CF18-4404-40CF-8FD8-1993B927C133}"/>
              </a:ext>
            </a:extLst>
          </p:cNvPr>
          <p:cNvSpPr/>
          <p:nvPr/>
        </p:nvSpPr>
        <p:spPr>
          <a:xfrm>
            <a:off x="2656363" y="4485633"/>
            <a:ext cx="6912768" cy="70003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    HTML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,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CSS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,</a:t>
            </a:r>
            <a:r>
              <a:rPr lang="ko-KR" alt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JavaScript,  jQuery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51" name="Google Shape;593;p38">
            <a:extLst>
              <a:ext uri="{FF2B5EF4-FFF2-40B4-BE49-F238E27FC236}">
                <a16:creationId xmlns:a16="http://schemas.microsoft.com/office/drawing/2014/main" id="{806C996C-C49D-48EE-BB3D-1A1F6658C328}"/>
              </a:ext>
            </a:extLst>
          </p:cNvPr>
          <p:cNvSpPr/>
          <p:nvPr/>
        </p:nvSpPr>
        <p:spPr>
          <a:xfrm>
            <a:off x="2654726" y="4487807"/>
            <a:ext cx="1716490" cy="695684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개발</a:t>
            </a: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ko-KR" altLang="en-US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언어</a:t>
            </a:r>
            <a:endParaRPr lang="en-US" altLang="ko-KR"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&lt;Front-End&gt;</a:t>
            </a:r>
            <a:endParaRPr lang="en-US"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52" name="Google Shape;592;p38">
            <a:extLst>
              <a:ext uri="{FF2B5EF4-FFF2-40B4-BE49-F238E27FC236}">
                <a16:creationId xmlns:a16="http://schemas.microsoft.com/office/drawing/2014/main" id="{1E4A6964-7220-4440-8C3C-69F484702EED}"/>
              </a:ext>
            </a:extLst>
          </p:cNvPr>
          <p:cNvSpPr/>
          <p:nvPr/>
        </p:nvSpPr>
        <p:spPr>
          <a:xfrm>
            <a:off x="2656363" y="5266924"/>
            <a:ext cx="6912768" cy="70003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  PHP 7.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3.17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53" name="Google Shape;593;p38">
            <a:extLst>
              <a:ext uri="{FF2B5EF4-FFF2-40B4-BE49-F238E27FC236}">
                <a16:creationId xmlns:a16="http://schemas.microsoft.com/office/drawing/2014/main" id="{A1DB9192-5E7C-4012-BA04-ED0F81B09E0D}"/>
              </a:ext>
            </a:extLst>
          </p:cNvPr>
          <p:cNvSpPr/>
          <p:nvPr/>
        </p:nvSpPr>
        <p:spPr>
          <a:xfrm>
            <a:off x="2654726" y="5257709"/>
            <a:ext cx="1716490" cy="700033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개발</a:t>
            </a: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r>
              <a:rPr lang="ko-KR" altLang="en-US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언어</a:t>
            </a:r>
            <a:endParaRPr lang="en-US" altLang="ko-KR"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&lt;Back-End&gt;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55" name="Google Shape;592;p38">
            <a:extLst>
              <a:ext uri="{FF2B5EF4-FFF2-40B4-BE49-F238E27FC236}">
                <a16:creationId xmlns:a16="http://schemas.microsoft.com/office/drawing/2014/main" id="{1BE459FA-43E0-44A4-9197-9A33F82FDF18}"/>
              </a:ext>
            </a:extLst>
          </p:cNvPr>
          <p:cNvSpPr/>
          <p:nvPr/>
        </p:nvSpPr>
        <p:spPr>
          <a:xfrm>
            <a:off x="2639616" y="3853260"/>
            <a:ext cx="6912768" cy="5626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        Laravel 7.10.3</a:t>
            </a:r>
            <a:r>
              <a:rPr 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52B39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 </a:t>
            </a:r>
            <a:endParaRPr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152B39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  <p:sp>
        <p:nvSpPr>
          <p:cNvPr id="56" name="Google Shape;593;p38">
            <a:extLst>
              <a:ext uri="{FF2B5EF4-FFF2-40B4-BE49-F238E27FC236}">
                <a16:creationId xmlns:a16="http://schemas.microsoft.com/office/drawing/2014/main" id="{6218B51B-EE61-46F5-8950-37B6A91F854C}"/>
              </a:ext>
            </a:extLst>
          </p:cNvPr>
          <p:cNvSpPr/>
          <p:nvPr/>
        </p:nvSpPr>
        <p:spPr>
          <a:xfrm>
            <a:off x="2646843" y="3850062"/>
            <a:ext cx="1716490" cy="562663"/>
          </a:xfrm>
          <a:prstGeom prst="roundRect">
            <a:avLst>
              <a:gd name="adj" fmla="val 16667"/>
            </a:avLst>
          </a:prstGeom>
          <a:solidFill>
            <a:srgbClr val="152B39"/>
          </a:solidFill>
          <a:ln w="12700" cap="flat" cmpd="sng">
            <a:solidFill>
              <a:srgbClr val="B2C4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FFFF"/>
                </a:solidFill>
                <a:latin typeface="KoPub돋움체 Bold" pitchFamily="18" charset="-127"/>
                <a:ea typeface="KoPub돋움체 Bold" pitchFamily="18" charset="-127"/>
                <a:cs typeface="KoPubWorld돋움체 Light" panose="020B0600000101010101" charset="-127"/>
                <a:sym typeface="Malgun Gothic"/>
              </a:rPr>
              <a:t>프레임워크</a:t>
            </a:r>
            <a:endParaRPr b="1" dirty="0">
              <a:solidFill>
                <a:srgbClr val="FFFFFF"/>
              </a:solidFill>
              <a:latin typeface="KoPub돋움체 Bold" pitchFamily="18" charset="-127"/>
              <a:ea typeface="KoPub돋움체 Bold" pitchFamily="18" charset="-127"/>
              <a:cs typeface="KoPubWorld돋움체 Light" panose="020B0600000101010101" charset="-127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5639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3D129-6DD7-497D-A910-5F09A1F8429D}"/>
              </a:ext>
            </a:extLst>
          </p:cNvPr>
          <p:cNvSpPr txBox="1"/>
          <p:nvPr/>
        </p:nvSpPr>
        <p:spPr>
          <a:xfrm>
            <a:off x="1473337" y="1673671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FFFFFF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FRAMEWORK</a:t>
            </a:r>
            <a:endParaRPr lang="ko-KR" altLang="en-US" sz="2000" b="0" i="0" dirty="0">
              <a:solidFill>
                <a:srgbClr val="FFFFFF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83DB1-76B3-4DA2-8A91-F960A0EC0669}"/>
              </a:ext>
            </a:extLst>
          </p:cNvPr>
          <p:cNvSpPr txBox="1"/>
          <p:nvPr/>
        </p:nvSpPr>
        <p:spPr>
          <a:xfrm>
            <a:off x="7618164" y="1684029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FFFFFF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M.V.C</a:t>
            </a:r>
            <a:endParaRPr lang="ko-KR" altLang="en-US" sz="2000" b="0" i="0" dirty="0">
              <a:solidFill>
                <a:srgbClr val="FFFFFF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E13726-05D0-4B13-B569-7306D3AAB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49" y="2357807"/>
            <a:ext cx="6372225" cy="3438525"/>
          </a:xfrm>
          <a:prstGeom prst="rect">
            <a:avLst/>
          </a:prstGeom>
        </p:spPr>
      </p:pic>
      <p:pic>
        <p:nvPicPr>
          <p:cNvPr id="7170" name="Picture 2" descr="Laravel/Lumen manipulating Route Parameters | by Syed Sirajul ...">
            <a:extLst>
              <a:ext uri="{FF2B5EF4-FFF2-40B4-BE49-F238E27FC236}">
                <a16:creationId xmlns:a16="http://schemas.microsoft.com/office/drawing/2014/main" id="{B7AAEA4A-2F63-4A1E-8D93-DB7ABA017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817" y="2136559"/>
            <a:ext cx="5325655" cy="208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21E97-0070-43B6-990A-953A8D1603A7}"/>
              </a:ext>
            </a:extLst>
          </p:cNvPr>
          <p:cNvSpPr txBox="1"/>
          <p:nvPr/>
        </p:nvSpPr>
        <p:spPr>
          <a:xfrm>
            <a:off x="1447060" y="4793941"/>
            <a:ext cx="3175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Blade </a:t>
            </a:r>
            <a:r>
              <a:rPr lang="ko-KR" altLang="en-US" dirty="0" err="1"/>
              <a:t>탬플릿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마이그레이션</a:t>
            </a:r>
            <a:r>
              <a:rPr lang="en-US" altLang="ko-KR" dirty="0"/>
              <a:t>(Migration)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유연한 데이터베이스 지원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유지보수 용이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F7E04-1A37-4CD8-A890-F4C76CEF812B}"/>
              </a:ext>
            </a:extLst>
          </p:cNvPr>
          <p:cNvSpPr txBox="1"/>
          <p:nvPr/>
        </p:nvSpPr>
        <p:spPr>
          <a:xfrm>
            <a:off x="1874312" y="3992223"/>
            <a:ext cx="1703389" cy="584775"/>
          </a:xfrm>
          <a:prstGeom prst="rect">
            <a:avLst/>
          </a:prstGeom>
          <a:solidFill>
            <a:srgbClr val="152B3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우리가 생각하는</a:t>
            </a:r>
            <a:endParaRPr lang="en-US" altLang="ko-KR" sz="16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16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라라벨의 장점</a:t>
            </a:r>
            <a:endParaRPr lang="ko-KR" altLang="en-US" sz="1600" b="0" i="0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878883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846851" y="1123256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2)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개발 일정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027854"/>
              </p:ext>
            </p:extLst>
          </p:nvPr>
        </p:nvGraphicFramePr>
        <p:xfrm>
          <a:off x="709998" y="1543531"/>
          <a:ext cx="10979239" cy="5181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9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4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501">
                <a:tc>
                  <a:txBody>
                    <a:bodyPr/>
                    <a:lstStyle/>
                    <a:p>
                      <a:pPr algn="ctr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4648503"/>
                  </a:ext>
                </a:extLst>
              </a:tr>
              <a:tr h="65250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4</a:t>
                      </a:r>
                      <a:r>
                        <a:rPr lang="ko-KR" altLang="en-US" sz="1600" b="1" dirty="0"/>
                        <a:t>월</a:t>
                      </a:r>
                      <a:r>
                        <a:rPr lang="en-US" altLang="ko-KR" sz="1600" b="1" dirty="0"/>
                        <a:t>13</a:t>
                      </a:r>
                      <a:r>
                        <a:rPr lang="ko-KR" altLang="en-US" sz="1600" b="1" dirty="0"/>
                        <a:t>일 </a:t>
                      </a:r>
                      <a:r>
                        <a:rPr lang="en-US" altLang="ko-KR" sz="1600" b="1" dirty="0"/>
                        <a:t>~ 4</a:t>
                      </a:r>
                      <a:r>
                        <a:rPr lang="ko-KR" altLang="en-US" sz="1600" b="1" dirty="0"/>
                        <a:t>월</a:t>
                      </a:r>
                      <a:r>
                        <a:rPr lang="en-US" altLang="ko-KR" sz="1600" b="1" dirty="0"/>
                        <a:t> 26</a:t>
                      </a:r>
                      <a:r>
                        <a:rPr lang="ko-KR" altLang="en-US" sz="1600" b="1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4</a:t>
                      </a:r>
                      <a:r>
                        <a:rPr lang="ko-KR" altLang="en-US" sz="1600" b="1" dirty="0"/>
                        <a:t>월</a:t>
                      </a:r>
                      <a:r>
                        <a:rPr lang="en-US" altLang="ko-KR" sz="1600" b="1" dirty="0"/>
                        <a:t>27</a:t>
                      </a:r>
                      <a:r>
                        <a:rPr lang="ko-KR" altLang="en-US" sz="1600" b="1" dirty="0"/>
                        <a:t>일 </a:t>
                      </a:r>
                      <a:r>
                        <a:rPr lang="en-US" altLang="ko-KR" sz="1600" b="1" dirty="0"/>
                        <a:t>~ 5</a:t>
                      </a:r>
                      <a:r>
                        <a:rPr lang="ko-KR" altLang="en-US" sz="1600" b="1" dirty="0"/>
                        <a:t>월</a:t>
                      </a:r>
                      <a:r>
                        <a:rPr lang="en-US" altLang="ko-KR" sz="1600" b="1" dirty="0"/>
                        <a:t> 3</a:t>
                      </a:r>
                      <a:r>
                        <a:rPr lang="ko-KR" altLang="en-US" sz="1600" b="1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일 </a:t>
                      </a:r>
                      <a:r>
                        <a:rPr lang="en-US" altLang="ko-KR" b="1" dirty="0"/>
                        <a:t>~ 5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22</a:t>
                      </a:r>
                      <a:r>
                        <a:rPr lang="ko-KR" altLang="en-US" b="1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23</a:t>
                      </a:r>
                      <a:r>
                        <a:rPr lang="ko-KR" altLang="en-US" b="1" dirty="0"/>
                        <a:t>일 </a:t>
                      </a:r>
                      <a:r>
                        <a:rPr lang="en-US" altLang="ko-KR" b="1" dirty="0"/>
                        <a:t>~ 5</a:t>
                      </a:r>
                      <a:r>
                        <a:rPr lang="ko-KR" altLang="en-US" b="1" dirty="0"/>
                        <a:t>월 </a:t>
                      </a:r>
                      <a:r>
                        <a:rPr lang="en-US" altLang="ko-KR" b="1" dirty="0"/>
                        <a:t>29</a:t>
                      </a:r>
                      <a:r>
                        <a:rPr lang="ko-KR" altLang="en-US" b="1" dirty="0"/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기획</a:t>
                      </a:r>
                      <a:r>
                        <a:rPr lang="en-US" altLang="ko-KR" b="1" dirty="0"/>
                        <a:t>,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시장조사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개발환경 설정</a:t>
                      </a:r>
                      <a:r>
                        <a:rPr lang="en-US" altLang="ko-KR" b="1" dirty="0"/>
                        <a:t>,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DB</a:t>
                      </a:r>
                      <a:r>
                        <a:rPr lang="ko-KR" altLang="en-US" b="1" dirty="0"/>
                        <a:t>구조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로그인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회원가입</a:t>
                      </a:r>
                      <a:r>
                        <a:rPr lang="en-US" altLang="ko-KR" b="1" dirty="0"/>
                        <a:t>,</a:t>
                      </a:r>
                    </a:p>
                    <a:p>
                      <a:pPr algn="ctr" latinLnBrk="1"/>
                      <a:r>
                        <a:rPr lang="ko-KR" altLang="en-US" b="1" dirty="0" err="1"/>
                        <a:t>내정보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     경매 판매하기 페이지</a:t>
                      </a:r>
                      <a:r>
                        <a:rPr lang="en-US" altLang="ko-KR" b="1" dirty="0"/>
                        <a:t>, 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메인 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5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895850"/>
                  </a:ext>
                </a:extLst>
              </a:tr>
              <a:tr h="6525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일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~ 6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월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19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~ 7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~ 7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~ 7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1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입찰</a:t>
                      </a:r>
                      <a:r>
                        <a:rPr lang="en-US" altLang="ko-KR" b="1" dirty="0"/>
                        <a:t>,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낙찰</a:t>
                      </a:r>
                      <a:r>
                        <a:rPr lang="en-US" altLang="ko-KR" b="1" dirty="0"/>
                        <a:t>,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경매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댓글</a:t>
                      </a:r>
                      <a:r>
                        <a:rPr lang="en-US" altLang="ko-KR" b="1" dirty="0"/>
                        <a:t>,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조회수</a:t>
                      </a:r>
                      <a:r>
                        <a:rPr lang="en-US" altLang="ko-KR" b="1" dirty="0"/>
                        <a:t>,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  관리자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지도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쪽지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baseline="0" dirty="0" err="1"/>
                        <a:t>신고기능및</a:t>
                      </a:r>
                      <a:r>
                        <a:rPr lang="en-US" altLang="ko-KR" b="1" baseline="0" dirty="0"/>
                        <a:t> </a:t>
                      </a:r>
                      <a:r>
                        <a:rPr lang="ko-KR" altLang="en-US" b="1" baseline="0" dirty="0"/>
                        <a:t>제제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QA</a:t>
                      </a:r>
                      <a:r>
                        <a:rPr lang="ko-KR" altLang="en-US" b="1" dirty="0"/>
                        <a:t>테스트 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발표자료 준비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9B96307D-43D9-457E-8F40-ED459ABC6E09}"/>
              </a:ext>
            </a:extLst>
          </p:cNvPr>
          <p:cNvSpPr/>
          <p:nvPr/>
        </p:nvSpPr>
        <p:spPr>
          <a:xfrm>
            <a:off x="9206529" y="1144830"/>
            <a:ext cx="174120" cy="146642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E70C1D-F960-4A82-9021-B2860F1DCBBC}"/>
              </a:ext>
            </a:extLst>
          </p:cNvPr>
          <p:cNvSpPr txBox="1"/>
          <p:nvPr/>
        </p:nvSpPr>
        <p:spPr>
          <a:xfrm>
            <a:off x="9430023" y="824485"/>
            <a:ext cx="936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담당자 표시</a:t>
            </a:r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4710D5EB-6185-41AC-B50F-0396A61B3723}"/>
              </a:ext>
            </a:extLst>
          </p:cNvPr>
          <p:cNvSpPr/>
          <p:nvPr/>
        </p:nvSpPr>
        <p:spPr>
          <a:xfrm>
            <a:off x="9206529" y="1316359"/>
            <a:ext cx="174120" cy="14664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27BC7FA6-6EE6-4079-B5D9-6FF8DAD9375C}"/>
              </a:ext>
            </a:extLst>
          </p:cNvPr>
          <p:cNvSpPr/>
          <p:nvPr/>
        </p:nvSpPr>
        <p:spPr>
          <a:xfrm>
            <a:off x="9922967" y="1124431"/>
            <a:ext cx="174120" cy="1466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CBB364EF-FF7F-4E00-B993-C61FA33D9098}"/>
              </a:ext>
            </a:extLst>
          </p:cNvPr>
          <p:cNvSpPr/>
          <p:nvPr/>
        </p:nvSpPr>
        <p:spPr>
          <a:xfrm>
            <a:off x="9922967" y="1310119"/>
            <a:ext cx="174120" cy="146642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45E2-B1D5-4970-859F-EB7C5ED89F76}"/>
              </a:ext>
            </a:extLst>
          </p:cNvPr>
          <p:cNvSpPr txBox="1"/>
          <p:nvPr/>
        </p:nvSpPr>
        <p:spPr>
          <a:xfrm>
            <a:off x="9314661" y="1107408"/>
            <a:ext cx="58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이명기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05495C-2B24-4787-AA49-9E7935E5E542}"/>
              </a:ext>
            </a:extLst>
          </p:cNvPr>
          <p:cNvSpPr txBox="1"/>
          <p:nvPr/>
        </p:nvSpPr>
        <p:spPr>
          <a:xfrm>
            <a:off x="9314661" y="1275997"/>
            <a:ext cx="58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조경남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B9A68-AA7B-41AA-965C-8AF11AFC03BE}"/>
              </a:ext>
            </a:extLst>
          </p:cNvPr>
          <p:cNvSpPr txBox="1"/>
          <p:nvPr/>
        </p:nvSpPr>
        <p:spPr>
          <a:xfrm>
            <a:off x="10097088" y="1088870"/>
            <a:ext cx="58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최진웅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DF381-28FA-4FFE-B558-4386CCA9D574}"/>
              </a:ext>
            </a:extLst>
          </p:cNvPr>
          <p:cNvSpPr txBox="1"/>
          <p:nvPr/>
        </p:nvSpPr>
        <p:spPr>
          <a:xfrm>
            <a:off x="10097088" y="1294257"/>
            <a:ext cx="58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신상민</a:t>
            </a:r>
          </a:p>
        </p:txBody>
      </p:sp>
      <p:sp>
        <p:nvSpPr>
          <p:cNvPr id="22" name="별: 꼭짓점 5개 21">
            <a:extLst>
              <a:ext uri="{FF2B5EF4-FFF2-40B4-BE49-F238E27FC236}">
                <a16:creationId xmlns:a16="http://schemas.microsoft.com/office/drawing/2014/main" id="{ED5EA61C-BCD6-43AF-B049-AA11E212B8C0}"/>
              </a:ext>
            </a:extLst>
          </p:cNvPr>
          <p:cNvSpPr/>
          <p:nvPr/>
        </p:nvSpPr>
        <p:spPr>
          <a:xfrm>
            <a:off x="10641524" y="1125655"/>
            <a:ext cx="174120" cy="146642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B2E66-DC0E-459C-93C3-F4186CF24AD4}"/>
              </a:ext>
            </a:extLst>
          </p:cNvPr>
          <p:cNvSpPr txBox="1"/>
          <p:nvPr/>
        </p:nvSpPr>
        <p:spPr>
          <a:xfrm>
            <a:off x="10780922" y="1088863"/>
            <a:ext cx="5834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다같이</a:t>
            </a:r>
          </a:p>
        </p:txBody>
      </p:sp>
      <p:sp>
        <p:nvSpPr>
          <p:cNvPr id="24" name="별: 꼭짓점 5개 23">
            <a:extLst>
              <a:ext uri="{FF2B5EF4-FFF2-40B4-BE49-F238E27FC236}">
                <a16:creationId xmlns:a16="http://schemas.microsoft.com/office/drawing/2014/main" id="{BC74AB00-311F-4D77-ABFC-4D816612D84C}"/>
              </a:ext>
            </a:extLst>
          </p:cNvPr>
          <p:cNvSpPr/>
          <p:nvPr/>
        </p:nvSpPr>
        <p:spPr>
          <a:xfrm>
            <a:off x="1079385" y="3432799"/>
            <a:ext cx="174120" cy="146642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별: 꼭짓점 5개 26">
            <a:extLst>
              <a:ext uri="{FF2B5EF4-FFF2-40B4-BE49-F238E27FC236}">
                <a16:creationId xmlns:a16="http://schemas.microsoft.com/office/drawing/2014/main" id="{F84B459D-72ED-4EBB-BBCD-CA5B8808616F}"/>
              </a:ext>
            </a:extLst>
          </p:cNvPr>
          <p:cNvSpPr/>
          <p:nvPr/>
        </p:nvSpPr>
        <p:spPr>
          <a:xfrm>
            <a:off x="2853575" y="3263575"/>
            <a:ext cx="174120" cy="14664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5개 27">
            <a:extLst>
              <a:ext uri="{FF2B5EF4-FFF2-40B4-BE49-F238E27FC236}">
                <a16:creationId xmlns:a16="http://schemas.microsoft.com/office/drawing/2014/main" id="{EA18A85E-0F90-4478-A81C-B424F7BF0635}"/>
              </a:ext>
            </a:extLst>
          </p:cNvPr>
          <p:cNvSpPr/>
          <p:nvPr/>
        </p:nvSpPr>
        <p:spPr>
          <a:xfrm>
            <a:off x="2868913" y="3580764"/>
            <a:ext cx="174120" cy="146642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5개 28">
            <a:extLst>
              <a:ext uri="{FF2B5EF4-FFF2-40B4-BE49-F238E27FC236}">
                <a16:creationId xmlns:a16="http://schemas.microsoft.com/office/drawing/2014/main" id="{E7312B17-88F2-4132-AB06-0E07975166E7}"/>
              </a:ext>
            </a:extLst>
          </p:cNvPr>
          <p:cNvSpPr/>
          <p:nvPr/>
        </p:nvSpPr>
        <p:spPr>
          <a:xfrm>
            <a:off x="6078641" y="3691795"/>
            <a:ext cx="174120" cy="146642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별: 꼭짓점 5개 29">
            <a:extLst>
              <a:ext uri="{FF2B5EF4-FFF2-40B4-BE49-F238E27FC236}">
                <a16:creationId xmlns:a16="http://schemas.microsoft.com/office/drawing/2014/main" id="{6C93D0F7-656D-4E4B-BEFE-5B74E393D527}"/>
              </a:ext>
            </a:extLst>
          </p:cNvPr>
          <p:cNvSpPr/>
          <p:nvPr/>
        </p:nvSpPr>
        <p:spPr>
          <a:xfrm>
            <a:off x="5865575" y="3691795"/>
            <a:ext cx="174120" cy="14664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별: 꼭짓점 5개 36">
            <a:extLst>
              <a:ext uri="{FF2B5EF4-FFF2-40B4-BE49-F238E27FC236}">
                <a16:creationId xmlns:a16="http://schemas.microsoft.com/office/drawing/2014/main" id="{6EC323FA-0A0D-4FA2-8A39-16D4F1A42757}"/>
              </a:ext>
            </a:extLst>
          </p:cNvPr>
          <p:cNvSpPr/>
          <p:nvPr/>
        </p:nvSpPr>
        <p:spPr>
          <a:xfrm>
            <a:off x="5865576" y="3433892"/>
            <a:ext cx="174120" cy="14664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별: 꼭짓점 5개 37">
            <a:extLst>
              <a:ext uri="{FF2B5EF4-FFF2-40B4-BE49-F238E27FC236}">
                <a16:creationId xmlns:a16="http://schemas.microsoft.com/office/drawing/2014/main" id="{98E9C868-C481-4CF5-8BD3-101324339865}"/>
              </a:ext>
            </a:extLst>
          </p:cNvPr>
          <p:cNvSpPr/>
          <p:nvPr/>
        </p:nvSpPr>
        <p:spPr>
          <a:xfrm>
            <a:off x="5865576" y="3125639"/>
            <a:ext cx="174120" cy="14664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별: 꼭짓점 5개 38">
            <a:extLst>
              <a:ext uri="{FF2B5EF4-FFF2-40B4-BE49-F238E27FC236}">
                <a16:creationId xmlns:a16="http://schemas.microsoft.com/office/drawing/2014/main" id="{79DDB7E2-F635-4476-9A96-F9BB6BF1AD66}"/>
              </a:ext>
            </a:extLst>
          </p:cNvPr>
          <p:cNvSpPr/>
          <p:nvPr/>
        </p:nvSpPr>
        <p:spPr>
          <a:xfrm>
            <a:off x="6078642" y="3135560"/>
            <a:ext cx="174120" cy="1466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별: 꼭짓점 5개 39">
            <a:extLst>
              <a:ext uri="{FF2B5EF4-FFF2-40B4-BE49-F238E27FC236}">
                <a16:creationId xmlns:a16="http://schemas.microsoft.com/office/drawing/2014/main" id="{5D6BA8E0-5D7E-4BAE-8103-933E19ED0E58}"/>
              </a:ext>
            </a:extLst>
          </p:cNvPr>
          <p:cNvSpPr/>
          <p:nvPr/>
        </p:nvSpPr>
        <p:spPr>
          <a:xfrm>
            <a:off x="6078642" y="3432799"/>
            <a:ext cx="174120" cy="146642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별: 꼭짓점 5개 42">
            <a:extLst>
              <a:ext uri="{FF2B5EF4-FFF2-40B4-BE49-F238E27FC236}">
                <a16:creationId xmlns:a16="http://schemas.microsoft.com/office/drawing/2014/main" id="{7BAF9F4F-6CBD-43C8-8BA9-496B4BCAAE6F}"/>
              </a:ext>
            </a:extLst>
          </p:cNvPr>
          <p:cNvSpPr/>
          <p:nvPr/>
        </p:nvSpPr>
        <p:spPr>
          <a:xfrm>
            <a:off x="9036853" y="3554578"/>
            <a:ext cx="174120" cy="1466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별: 꼭짓점 5개 43">
            <a:extLst>
              <a:ext uri="{FF2B5EF4-FFF2-40B4-BE49-F238E27FC236}">
                <a16:creationId xmlns:a16="http://schemas.microsoft.com/office/drawing/2014/main" id="{FF5F6356-30CA-4957-9F0D-23B6C27A05F2}"/>
              </a:ext>
            </a:extLst>
          </p:cNvPr>
          <p:cNvSpPr/>
          <p:nvPr/>
        </p:nvSpPr>
        <p:spPr>
          <a:xfrm>
            <a:off x="8816129" y="3552309"/>
            <a:ext cx="174120" cy="146642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별: 꼭짓점 5개 47">
            <a:extLst>
              <a:ext uri="{FF2B5EF4-FFF2-40B4-BE49-F238E27FC236}">
                <a16:creationId xmlns:a16="http://schemas.microsoft.com/office/drawing/2014/main" id="{4C6A6F89-9031-47BF-961E-307F4106D066}"/>
              </a:ext>
            </a:extLst>
          </p:cNvPr>
          <p:cNvSpPr/>
          <p:nvPr/>
        </p:nvSpPr>
        <p:spPr>
          <a:xfrm>
            <a:off x="8788827" y="3268408"/>
            <a:ext cx="174120" cy="14664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별: 꼭짓점 5개 48">
            <a:extLst>
              <a:ext uri="{FF2B5EF4-FFF2-40B4-BE49-F238E27FC236}">
                <a16:creationId xmlns:a16="http://schemas.microsoft.com/office/drawing/2014/main" id="{EC02F7AD-4599-4AAF-BAB6-5C1B5994B1B4}"/>
              </a:ext>
            </a:extLst>
          </p:cNvPr>
          <p:cNvSpPr/>
          <p:nvPr/>
        </p:nvSpPr>
        <p:spPr>
          <a:xfrm>
            <a:off x="1071198" y="5717067"/>
            <a:ext cx="174120" cy="14664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별: 꼭짓점 5개 49">
            <a:extLst>
              <a:ext uri="{FF2B5EF4-FFF2-40B4-BE49-F238E27FC236}">
                <a16:creationId xmlns:a16="http://schemas.microsoft.com/office/drawing/2014/main" id="{2D8A2BFC-F061-47C7-A673-43955D9FC589}"/>
              </a:ext>
            </a:extLst>
          </p:cNvPr>
          <p:cNvSpPr/>
          <p:nvPr/>
        </p:nvSpPr>
        <p:spPr>
          <a:xfrm>
            <a:off x="1079385" y="6009377"/>
            <a:ext cx="174120" cy="14664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별: 꼭짓점 5개 50">
            <a:extLst>
              <a:ext uri="{FF2B5EF4-FFF2-40B4-BE49-F238E27FC236}">
                <a16:creationId xmlns:a16="http://schemas.microsoft.com/office/drawing/2014/main" id="{AC4964F3-0FFA-4859-A60F-E4D2D6E531DF}"/>
              </a:ext>
            </a:extLst>
          </p:cNvPr>
          <p:cNvSpPr/>
          <p:nvPr/>
        </p:nvSpPr>
        <p:spPr>
          <a:xfrm>
            <a:off x="1071198" y="6317661"/>
            <a:ext cx="174120" cy="14664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별: 꼭짓점 5개 51">
            <a:extLst>
              <a:ext uri="{FF2B5EF4-FFF2-40B4-BE49-F238E27FC236}">
                <a16:creationId xmlns:a16="http://schemas.microsoft.com/office/drawing/2014/main" id="{430B94B4-8BAF-480B-845E-601A2690FC88}"/>
              </a:ext>
            </a:extLst>
          </p:cNvPr>
          <p:cNvSpPr/>
          <p:nvPr/>
        </p:nvSpPr>
        <p:spPr>
          <a:xfrm>
            <a:off x="9017997" y="3270226"/>
            <a:ext cx="174120" cy="146642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별: 꼭짓점 5개 52">
            <a:extLst>
              <a:ext uri="{FF2B5EF4-FFF2-40B4-BE49-F238E27FC236}">
                <a16:creationId xmlns:a16="http://schemas.microsoft.com/office/drawing/2014/main" id="{709E8DCC-9C6F-42C7-960E-0C5798B46FC1}"/>
              </a:ext>
            </a:extLst>
          </p:cNvPr>
          <p:cNvSpPr/>
          <p:nvPr/>
        </p:nvSpPr>
        <p:spPr>
          <a:xfrm>
            <a:off x="825336" y="5713583"/>
            <a:ext cx="174120" cy="146642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F06393-2B29-4676-A38D-EF9414A275B0}"/>
              </a:ext>
            </a:extLst>
          </p:cNvPr>
          <p:cNvSpPr txBox="1"/>
          <p:nvPr/>
        </p:nvSpPr>
        <p:spPr>
          <a:xfrm>
            <a:off x="995018" y="1667174"/>
            <a:ext cx="146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주</a:t>
            </a:r>
            <a:r>
              <a:rPr lang="en-US" altLang="ko-KR" b="1" dirty="0">
                <a:solidFill>
                  <a:schemeClr val="bg1"/>
                </a:solidFill>
              </a:rPr>
              <a:t>/2</a:t>
            </a:r>
            <a:r>
              <a:rPr lang="ko-KR" altLang="en-US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3E1EFF-0506-4C05-9D69-AAB843CFF87C}"/>
              </a:ext>
            </a:extLst>
          </p:cNvPr>
          <p:cNvSpPr txBox="1"/>
          <p:nvPr/>
        </p:nvSpPr>
        <p:spPr>
          <a:xfrm>
            <a:off x="3144329" y="1667174"/>
            <a:ext cx="146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>
                <a:solidFill>
                  <a:schemeClr val="bg1"/>
                </a:solidFill>
              </a:rPr>
              <a:t>3</a:t>
            </a:r>
            <a:r>
              <a:rPr lang="ko-KR" altLang="en-US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70A52B-EA4C-434C-A1C9-F14A386FB92F}"/>
              </a:ext>
            </a:extLst>
          </p:cNvPr>
          <p:cNvSpPr txBox="1"/>
          <p:nvPr/>
        </p:nvSpPr>
        <p:spPr>
          <a:xfrm>
            <a:off x="5466928" y="1667174"/>
            <a:ext cx="257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ko-KR" altLang="en-US" b="1" dirty="0">
                <a:solidFill>
                  <a:schemeClr val="bg1"/>
                </a:solidFill>
              </a:rPr>
              <a:t>주</a:t>
            </a:r>
            <a:r>
              <a:rPr lang="en-US" altLang="ko-KR" b="1" dirty="0">
                <a:solidFill>
                  <a:schemeClr val="bg1"/>
                </a:solidFill>
              </a:rPr>
              <a:t>/5</a:t>
            </a:r>
            <a:r>
              <a:rPr lang="ko-KR" altLang="en-US" b="1" dirty="0">
                <a:solidFill>
                  <a:schemeClr val="bg1"/>
                </a:solidFill>
              </a:rPr>
              <a:t>주</a:t>
            </a:r>
            <a:r>
              <a:rPr lang="en-US" altLang="ko-KR" b="1" dirty="0">
                <a:solidFill>
                  <a:schemeClr val="bg1"/>
                </a:solidFill>
              </a:rPr>
              <a:t>/6</a:t>
            </a:r>
            <a:r>
              <a:rPr lang="ko-KR" altLang="en-US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BFD6AD-4A06-4C7D-AED8-CC3D419D9DC4}"/>
              </a:ext>
            </a:extLst>
          </p:cNvPr>
          <p:cNvSpPr txBox="1"/>
          <p:nvPr/>
        </p:nvSpPr>
        <p:spPr>
          <a:xfrm>
            <a:off x="9430023" y="1667174"/>
            <a:ext cx="146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7</a:t>
            </a:r>
            <a:r>
              <a:rPr lang="ko-KR" altLang="en-US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73B20-BE2B-4277-B52E-287971C467A8}"/>
              </a:ext>
            </a:extLst>
          </p:cNvPr>
          <p:cNvSpPr txBox="1"/>
          <p:nvPr/>
        </p:nvSpPr>
        <p:spPr>
          <a:xfrm>
            <a:off x="709998" y="4355125"/>
            <a:ext cx="202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8</a:t>
            </a:r>
            <a:r>
              <a:rPr lang="ko-KR" altLang="en-US" b="1" dirty="0">
                <a:solidFill>
                  <a:schemeClr val="bg1"/>
                </a:solidFill>
              </a:rPr>
              <a:t>주</a:t>
            </a:r>
            <a:r>
              <a:rPr lang="en-US" altLang="ko-KR" b="1" dirty="0">
                <a:solidFill>
                  <a:schemeClr val="bg1"/>
                </a:solidFill>
              </a:rPr>
              <a:t>/9</a:t>
            </a:r>
            <a:r>
              <a:rPr lang="ko-KR" altLang="en-US" b="1" dirty="0">
                <a:solidFill>
                  <a:schemeClr val="bg1"/>
                </a:solidFill>
              </a:rPr>
              <a:t>주</a:t>
            </a:r>
            <a:r>
              <a:rPr lang="en-US" altLang="ko-KR" b="1" dirty="0">
                <a:solidFill>
                  <a:schemeClr val="bg1"/>
                </a:solidFill>
              </a:rPr>
              <a:t>/10</a:t>
            </a:r>
            <a:r>
              <a:rPr lang="ko-KR" altLang="en-US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59" name="별: 꼭짓점 5개 58">
            <a:extLst>
              <a:ext uri="{FF2B5EF4-FFF2-40B4-BE49-F238E27FC236}">
                <a16:creationId xmlns:a16="http://schemas.microsoft.com/office/drawing/2014/main" id="{9E1BF523-D1B1-4A40-8957-A15B43E730EF}"/>
              </a:ext>
            </a:extLst>
          </p:cNvPr>
          <p:cNvSpPr/>
          <p:nvPr/>
        </p:nvSpPr>
        <p:spPr>
          <a:xfrm>
            <a:off x="806480" y="6317661"/>
            <a:ext cx="174120" cy="1466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별: 꼭짓점 5개 59">
            <a:extLst>
              <a:ext uri="{FF2B5EF4-FFF2-40B4-BE49-F238E27FC236}">
                <a16:creationId xmlns:a16="http://schemas.microsoft.com/office/drawing/2014/main" id="{67C6D2BF-0EA6-439B-9D12-40C26274FAB3}"/>
              </a:ext>
            </a:extLst>
          </p:cNvPr>
          <p:cNvSpPr/>
          <p:nvPr/>
        </p:nvSpPr>
        <p:spPr>
          <a:xfrm>
            <a:off x="820898" y="6024879"/>
            <a:ext cx="174120" cy="146642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별: 꼭짓점 5개 60">
            <a:extLst>
              <a:ext uri="{FF2B5EF4-FFF2-40B4-BE49-F238E27FC236}">
                <a16:creationId xmlns:a16="http://schemas.microsoft.com/office/drawing/2014/main" id="{FAD2F9E3-4D70-404E-BA6C-D9B812F67C0C}"/>
              </a:ext>
            </a:extLst>
          </p:cNvPr>
          <p:cNvSpPr/>
          <p:nvPr/>
        </p:nvSpPr>
        <p:spPr>
          <a:xfrm>
            <a:off x="2955973" y="5720861"/>
            <a:ext cx="174120" cy="1466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별: 꼭짓점 5개 61">
            <a:extLst>
              <a:ext uri="{FF2B5EF4-FFF2-40B4-BE49-F238E27FC236}">
                <a16:creationId xmlns:a16="http://schemas.microsoft.com/office/drawing/2014/main" id="{35233268-C3DF-4B29-ACC3-BA3ED82F4F9E}"/>
              </a:ext>
            </a:extLst>
          </p:cNvPr>
          <p:cNvSpPr/>
          <p:nvPr/>
        </p:nvSpPr>
        <p:spPr>
          <a:xfrm>
            <a:off x="2940635" y="6009377"/>
            <a:ext cx="174120" cy="146642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별: 꼭짓점 5개 62">
            <a:extLst>
              <a:ext uri="{FF2B5EF4-FFF2-40B4-BE49-F238E27FC236}">
                <a16:creationId xmlns:a16="http://schemas.microsoft.com/office/drawing/2014/main" id="{7DECB9E7-4A68-4861-9805-34CFA4374776}"/>
              </a:ext>
            </a:extLst>
          </p:cNvPr>
          <p:cNvSpPr/>
          <p:nvPr/>
        </p:nvSpPr>
        <p:spPr>
          <a:xfrm>
            <a:off x="3010527" y="6299259"/>
            <a:ext cx="174120" cy="146642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별: 꼭짓점 5개 65">
            <a:extLst>
              <a:ext uri="{FF2B5EF4-FFF2-40B4-BE49-F238E27FC236}">
                <a16:creationId xmlns:a16="http://schemas.microsoft.com/office/drawing/2014/main" id="{CB57C08D-7B75-4828-9EF6-D3768A98F1AA}"/>
              </a:ext>
            </a:extLst>
          </p:cNvPr>
          <p:cNvSpPr/>
          <p:nvPr/>
        </p:nvSpPr>
        <p:spPr>
          <a:xfrm>
            <a:off x="2788533" y="6299259"/>
            <a:ext cx="174120" cy="146642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B6C8587-6515-4F88-8560-2D3CA948C55F}"/>
              </a:ext>
            </a:extLst>
          </p:cNvPr>
          <p:cNvSpPr txBox="1"/>
          <p:nvPr/>
        </p:nvSpPr>
        <p:spPr>
          <a:xfrm>
            <a:off x="2853575" y="4355125"/>
            <a:ext cx="202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11</a:t>
            </a:r>
            <a:r>
              <a:rPr lang="ko-KR" altLang="en-US" b="1" dirty="0">
                <a:solidFill>
                  <a:schemeClr val="bg1"/>
                </a:solidFill>
              </a:rPr>
              <a:t>주</a:t>
            </a:r>
            <a:r>
              <a:rPr lang="en-US" altLang="ko-KR" b="1" dirty="0">
                <a:solidFill>
                  <a:schemeClr val="bg1"/>
                </a:solidFill>
              </a:rPr>
              <a:t>/12</a:t>
            </a:r>
            <a:r>
              <a:rPr lang="ko-KR" altLang="en-US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E71083-1194-4221-B6E0-FD4E5C9433D9}"/>
              </a:ext>
            </a:extLst>
          </p:cNvPr>
          <p:cNvSpPr txBox="1"/>
          <p:nvPr/>
        </p:nvSpPr>
        <p:spPr>
          <a:xfrm>
            <a:off x="5540972" y="4355125"/>
            <a:ext cx="267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13</a:t>
            </a:r>
            <a:r>
              <a:rPr lang="ko-KR" altLang="en-US" b="1" dirty="0">
                <a:solidFill>
                  <a:schemeClr val="bg1"/>
                </a:solidFill>
              </a:rPr>
              <a:t>주</a:t>
            </a:r>
            <a:r>
              <a:rPr lang="en-US" altLang="ko-KR" b="1" dirty="0">
                <a:solidFill>
                  <a:schemeClr val="bg1"/>
                </a:solidFill>
              </a:rPr>
              <a:t>/14</a:t>
            </a:r>
            <a:r>
              <a:rPr lang="ko-KR" altLang="en-US" b="1" dirty="0">
                <a:solidFill>
                  <a:schemeClr val="bg1"/>
                </a:solidFill>
              </a:rPr>
              <a:t>주차</a:t>
            </a:r>
          </a:p>
        </p:txBody>
      </p:sp>
      <p:sp>
        <p:nvSpPr>
          <p:cNvPr id="69" name="별: 꼭짓점 5개 68">
            <a:extLst>
              <a:ext uri="{FF2B5EF4-FFF2-40B4-BE49-F238E27FC236}">
                <a16:creationId xmlns:a16="http://schemas.microsoft.com/office/drawing/2014/main" id="{0F3DD205-EF63-4957-B8BB-E7A6F03ACBB8}"/>
              </a:ext>
            </a:extLst>
          </p:cNvPr>
          <p:cNvSpPr/>
          <p:nvPr/>
        </p:nvSpPr>
        <p:spPr>
          <a:xfrm>
            <a:off x="6213699" y="5736467"/>
            <a:ext cx="174120" cy="1466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별: 꼭짓점 5개 73">
            <a:extLst>
              <a:ext uri="{FF2B5EF4-FFF2-40B4-BE49-F238E27FC236}">
                <a16:creationId xmlns:a16="http://schemas.microsoft.com/office/drawing/2014/main" id="{74C59BA1-4591-4433-8C5F-E535B5A113DE}"/>
              </a:ext>
            </a:extLst>
          </p:cNvPr>
          <p:cNvSpPr/>
          <p:nvPr/>
        </p:nvSpPr>
        <p:spPr>
          <a:xfrm>
            <a:off x="6213699" y="5988526"/>
            <a:ext cx="174120" cy="146642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별: 꼭짓점 5개 74">
            <a:extLst>
              <a:ext uri="{FF2B5EF4-FFF2-40B4-BE49-F238E27FC236}">
                <a16:creationId xmlns:a16="http://schemas.microsoft.com/office/drawing/2014/main" id="{EB8D8E22-3C19-4C86-8143-3BED6F93BCD8}"/>
              </a:ext>
            </a:extLst>
          </p:cNvPr>
          <p:cNvSpPr/>
          <p:nvPr/>
        </p:nvSpPr>
        <p:spPr>
          <a:xfrm>
            <a:off x="5687661" y="6299259"/>
            <a:ext cx="174120" cy="146642"/>
          </a:xfrm>
          <a:prstGeom prst="star5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별: 꼭짓점 5개 75">
            <a:extLst>
              <a:ext uri="{FF2B5EF4-FFF2-40B4-BE49-F238E27FC236}">
                <a16:creationId xmlns:a16="http://schemas.microsoft.com/office/drawing/2014/main" id="{EC64B980-F233-4B4A-BD43-1D2D542F8341}"/>
              </a:ext>
            </a:extLst>
          </p:cNvPr>
          <p:cNvSpPr/>
          <p:nvPr/>
        </p:nvSpPr>
        <p:spPr>
          <a:xfrm>
            <a:off x="9077247" y="6061847"/>
            <a:ext cx="174120" cy="146642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3013EBF-1C4F-4AFA-A641-3B3CD234AC68}"/>
              </a:ext>
            </a:extLst>
          </p:cNvPr>
          <p:cNvSpPr txBox="1"/>
          <p:nvPr/>
        </p:nvSpPr>
        <p:spPr>
          <a:xfrm>
            <a:off x="8757486" y="4355125"/>
            <a:ext cx="267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15</a:t>
            </a:r>
            <a:r>
              <a:rPr lang="ko-KR" altLang="en-US" b="1" dirty="0">
                <a:solidFill>
                  <a:schemeClr val="bg1"/>
                </a:solidFill>
              </a:rPr>
              <a:t>주</a:t>
            </a:r>
            <a:r>
              <a:rPr lang="en-US" altLang="ko-KR" b="1" dirty="0">
                <a:solidFill>
                  <a:schemeClr val="bg1"/>
                </a:solidFill>
              </a:rPr>
              <a:t>/16</a:t>
            </a:r>
            <a:r>
              <a:rPr lang="ko-KR" altLang="en-US" b="1" dirty="0">
                <a:solidFill>
                  <a:schemeClr val="bg1"/>
                </a:solidFill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2661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798437" y="923201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시스템 구성도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16EE25-DEDC-47CE-842A-FA1BC2BDA204}"/>
              </a:ext>
            </a:extLst>
          </p:cNvPr>
          <p:cNvSpPr/>
          <p:nvPr/>
        </p:nvSpPr>
        <p:spPr>
          <a:xfrm>
            <a:off x="1108452" y="1755235"/>
            <a:ext cx="1025865" cy="27875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메인 홈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DA8FDA-B11C-4A15-8E67-71B8F2FCD63A}"/>
              </a:ext>
            </a:extLst>
          </p:cNvPr>
          <p:cNvSpPr/>
          <p:nvPr/>
        </p:nvSpPr>
        <p:spPr>
          <a:xfrm>
            <a:off x="2335662" y="1755235"/>
            <a:ext cx="1160013" cy="26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카테고리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428B10-ED66-45B4-9D99-A30E0E8DB9B9}"/>
              </a:ext>
            </a:extLst>
          </p:cNvPr>
          <p:cNvSpPr/>
          <p:nvPr/>
        </p:nvSpPr>
        <p:spPr>
          <a:xfrm>
            <a:off x="2346946" y="3750593"/>
            <a:ext cx="1160752" cy="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경매 판매하기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0B00C4-F767-454E-AE4A-BD5069EE2C64}"/>
              </a:ext>
            </a:extLst>
          </p:cNvPr>
          <p:cNvSpPr/>
          <p:nvPr/>
        </p:nvSpPr>
        <p:spPr>
          <a:xfrm>
            <a:off x="2338068" y="3364943"/>
            <a:ext cx="1178507" cy="26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내 관심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74199C-64CB-41DA-B5BC-FF380F5F8AA4}"/>
              </a:ext>
            </a:extLst>
          </p:cNvPr>
          <p:cNvSpPr/>
          <p:nvPr/>
        </p:nvSpPr>
        <p:spPr>
          <a:xfrm>
            <a:off x="2329191" y="2991164"/>
            <a:ext cx="1196261" cy="26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쪽지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F16B51-0098-4984-96AE-8DF0273D91AA}"/>
              </a:ext>
            </a:extLst>
          </p:cNvPr>
          <p:cNvSpPr/>
          <p:nvPr/>
        </p:nvSpPr>
        <p:spPr>
          <a:xfrm>
            <a:off x="5335691" y="3137354"/>
            <a:ext cx="2172454" cy="12579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경매중인 품목 확인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endParaRPr lang="en-US" altLang="ko-KR" sz="1100" b="1" dirty="0"/>
          </a:p>
          <a:p>
            <a:endParaRPr lang="ko-KR" altLang="en-US" sz="11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268EDE-DF99-4CC4-B918-1F15D9B17059}"/>
              </a:ext>
            </a:extLst>
          </p:cNvPr>
          <p:cNvSpPr/>
          <p:nvPr/>
        </p:nvSpPr>
        <p:spPr>
          <a:xfrm>
            <a:off x="9894145" y="3437235"/>
            <a:ext cx="1467525" cy="2487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경매 수정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14E3A0-475A-4554-AB0B-9683333A4346}"/>
              </a:ext>
            </a:extLst>
          </p:cNvPr>
          <p:cNvSpPr/>
          <p:nvPr/>
        </p:nvSpPr>
        <p:spPr>
          <a:xfrm>
            <a:off x="8015097" y="3840564"/>
            <a:ext cx="1467525" cy="550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낙찰 정보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48855C-5E77-4496-9D33-BDD87FB70E59}"/>
              </a:ext>
            </a:extLst>
          </p:cNvPr>
          <p:cNvSpPr/>
          <p:nvPr/>
        </p:nvSpPr>
        <p:spPr>
          <a:xfrm>
            <a:off x="3857624" y="2632339"/>
            <a:ext cx="1362075" cy="26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문의하기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DA9899-8092-40F9-A842-9160D07627B6}"/>
              </a:ext>
            </a:extLst>
          </p:cNvPr>
          <p:cNvSpPr/>
          <p:nvPr/>
        </p:nvSpPr>
        <p:spPr>
          <a:xfrm>
            <a:off x="2339791" y="4114988"/>
            <a:ext cx="1156906" cy="264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로그인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5BF2D2-C6FA-409B-8E77-28A112E80232}"/>
              </a:ext>
            </a:extLst>
          </p:cNvPr>
          <p:cNvSpPr/>
          <p:nvPr/>
        </p:nvSpPr>
        <p:spPr>
          <a:xfrm>
            <a:off x="3863155" y="4114988"/>
            <a:ext cx="1347983" cy="264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회원가입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D98D0F-86EA-4675-A14A-C59A62D234FD}"/>
              </a:ext>
            </a:extLst>
          </p:cNvPr>
          <p:cNvSpPr/>
          <p:nvPr/>
        </p:nvSpPr>
        <p:spPr>
          <a:xfrm>
            <a:off x="4652108" y="4706224"/>
            <a:ext cx="1788287" cy="264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판매 물품 관리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DB197F7-19F8-4415-9804-3E05E98A91AA}"/>
              </a:ext>
            </a:extLst>
          </p:cNvPr>
          <p:cNvSpPr/>
          <p:nvPr/>
        </p:nvSpPr>
        <p:spPr>
          <a:xfrm>
            <a:off x="7121080" y="4702502"/>
            <a:ext cx="1314191" cy="264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거래확인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42A7243-F91E-479B-9B19-9C9B63A2B0E5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3808529" y="4837634"/>
            <a:ext cx="843579" cy="97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3CBD32C-33DB-4B01-ABBA-44DA300239E4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6440395" y="4834888"/>
            <a:ext cx="680685" cy="372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3FADA1-673E-4E1A-A343-0B81EF58AAD5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3496697" y="4247374"/>
            <a:ext cx="36645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34292C6-B6DE-426A-BA56-532AB96B7B8F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3507698" y="3766352"/>
            <a:ext cx="1827993" cy="113888"/>
          </a:xfrm>
          <a:prstGeom prst="bentConnector3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4F37812-1105-4670-8FF6-A7B75730299F}"/>
              </a:ext>
            </a:extLst>
          </p:cNvPr>
          <p:cNvSpPr/>
          <p:nvPr/>
        </p:nvSpPr>
        <p:spPr>
          <a:xfrm>
            <a:off x="5546784" y="4049949"/>
            <a:ext cx="1854601" cy="24774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내가 올린 경매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706FD71-B37A-4B97-8258-FE531026888E}"/>
              </a:ext>
            </a:extLst>
          </p:cNvPr>
          <p:cNvSpPr/>
          <p:nvPr/>
        </p:nvSpPr>
        <p:spPr>
          <a:xfrm>
            <a:off x="5547778" y="3710553"/>
            <a:ext cx="1854601" cy="26002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내가 참여한 경매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133FB03-6E19-430D-8721-F0F6A2881E8A}"/>
              </a:ext>
            </a:extLst>
          </p:cNvPr>
          <p:cNvSpPr/>
          <p:nvPr/>
        </p:nvSpPr>
        <p:spPr>
          <a:xfrm>
            <a:off x="5552281" y="3389967"/>
            <a:ext cx="1854601" cy="252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물품 등록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C9D416-95A9-4406-BA63-38879C49CD78}"/>
              </a:ext>
            </a:extLst>
          </p:cNvPr>
          <p:cNvSpPr/>
          <p:nvPr/>
        </p:nvSpPr>
        <p:spPr>
          <a:xfrm>
            <a:off x="2322987" y="2639576"/>
            <a:ext cx="1202465" cy="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/>
              <a:t>Q&amp;A</a:t>
            </a:r>
            <a:endParaRPr lang="ko-KR" altLang="en-US" sz="1100" b="1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F9EC9F7-9DC0-4246-B490-59E23311294B}"/>
              </a:ext>
            </a:extLst>
          </p:cNvPr>
          <p:cNvSpPr/>
          <p:nvPr/>
        </p:nvSpPr>
        <p:spPr>
          <a:xfrm>
            <a:off x="2335479" y="2111997"/>
            <a:ext cx="1160751" cy="26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내 정보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24C4DFB-8698-45B5-B12A-321B69B57410}"/>
              </a:ext>
            </a:extLst>
          </p:cNvPr>
          <p:cNvCxnSpPr>
            <a:cxnSpLocks/>
            <a:stCxn id="84" idx="3"/>
            <a:endCxn id="90" idx="1"/>
          </p:cNvCxnSpPr>
          <p:nvPr/>
        </p:nvCxnSpPr>
        <p:spPr>
          <a:xfrm>
            <a:off x="3496230" y="2246541"/>
            <a:ext cx="38233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60924F2-3A42-4F8E-B196-DD36C5108DD5}"/>
              </a:ext>
            </a:extLst>
          </p:cNvPr>
          <p:cNvSpPr/>
          <p:nvPr/>
        </p:nvSpPr>
        <p:spPr>
          <a:xfrm>
            <a:off x="3878564" y="2117888"/>
            <a:ext cx="1350661" cy="2573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내 정보 업데이트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5013BDD-E792-4FE0-8516-163A1F3BFF87}"/>
              </a:ext>
            </a:extLst>
          </p:cNvPr>
          <p:cNvSpPr/>
          <p:nvPr/>
        </p:nvSpPr>
        <p:spPr>
          <a:xfrm>
            <a:off x="1107157" y="4703265"/>
            <a:ext cx="1025865" cy="175925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관리자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페이지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CF227EF-F0A9-4FDE-A0AD-37FD46A91246}"/>
              </a:ext>
            </a:extLst>
          </p:cNvPr>
          <p:cNvSpPr/>
          <p:nvPr/>
        </p:nvSpPr>
        <p:spPr>
          <a:xfrm>
            <a:off x="2178268" y="4707987"/>
            <a:ext cx="1630261" cy="25929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관리자 로그인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6ADBB9-B9C6-4B4D-8B21-F80C88A3B0B9}"/>
              </a:ext>
            </a:extLst>
          </p:cNvPr>
          <p:cNvSpPr/>
          <p:nvPr/>
        </p:nvSpPr>
        <p:spPr>
          <a:xfrm>
            <a:off x="4653587" y="5124954"/>
            <a:ext cx="1788287" cy="264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사용자 관리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F89DE2A-91BA-4961-B943-5B825D2BB5CA}"/>
              </a:ext>
            </a:extLst>
          </p:cNvPr>
          <p:cNvSpPr/>
          <p:nvPr/>
        </p:nvSpPr>
        <p:spPr>
          <a:xfrm>
            <a:off x="8007699" y="3126109"/>
            <a:ext cx="1467525" cy="576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상품 정보</a:t>
            </a:r>
          </a:p>
        </p:txBody>
      </p: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F8079655-C01C-4927-AF73-3B43E512E0C3}"/>
              </a:ext>
            </a:extLst>
          </p:cNvPr>
          <p:cNvCxnSpPr>
            <a:cxnSpLocks/>
            <a:stCxn id="60" idx="3"/>
            <a:endCxn id="28" idx="1"/>
          </p:cNvCxnSpPr>
          <p:nvPr/>
        </p:nvCxnSpPr>
        <p:spPr>
          <a:xfrm flipV="1">
            <a:off x="7401385" y="4115668"/>
            <a:ext cx="613712" cy="58153"/>
          </a:xfrm>
          <a:prstGeom prst="bentConnector3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41775260-6DB3-462E-992F-20B8CF02E15D}"/>
              </a:ext>
            </a:extLst>
          </p:cNvPr>
          <p:cNvCxnSpPr>
            <a:cxnSpLocks/>
            <a:stCxn id="24" idx="3"/>
            <a:endCxn id="112" idx="1"/>
          </p:cNvCxnSpPr>
          <p:nvPr/>
        </p:nvCxnSpPr>
        <p:spPr>
          <a:xfrm flipV="1">
            <a:off x="7508145" y="3414465"/>
            <a:ext cx="499554" cy="351887"/>
          </a:xfrm>
          <a:prstGeom prst="bentConnector3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53D8C103-2225-43CE-BB30-4EC37B691660}"/>
              </a:ext>
            </a:extLst>
          </p:cNvPr>
          <p:cNvCxnSpPr>
            <a:cxnSpLocks/>
            <a:stCxn id="62" idx="3"/>
            <a:endCxn id="28" idx="1"/>
          </p:cNvCxnSpPr>
          <p:nvPr/>
        </p:nvCxnSpPr>
        <p:spPr>
          <a:xfrm>
            <a:off x="7402379" y="3840564"/>
            <a:ext cx="612718" cy="275104"/>
          </a:xfrm>
          <a:prstGeom prst="bentConnector3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AB562BE5-D204-488B-BEB5-25D9B2928FDF}"/>
              </a:ext>
            </a:extLst>
          </p:cNvPr>
          <p:cNvSpPr/>
          <p:nvPr/>
        </p:nvSpPr>
        <p:spPr>
          <a:xfrm>
            <a:off x="9886747" y="3127996"/>
            <a:ext cx="1467525" cy="2487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관심품목 등록</a:t>
            </a:r>
          </a:p>
        </p:txBody>
      </p: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1F337EB3-276A-405B-BCEE-8A9F4B6988DB}"/>
              </a:ext>
            </a:extLst>
          </p:cNvPr>
          <p:cNvCxnSpPr>
            <a:cxnSpLocks/>
            <a:stCxn id="112" idx="3"/>
            <a:endCxn id="26" idx="1"/>
          </p:cNvCxnSpPr>
          <p:nvPr/>
        </p:nvCxnSpPr>
        <p:spPr>
          <a:xfrm>
            <a:off x="9475224" y="3414465"/>
            <a:ext cx="418921" cy="147137"/>
          </a:xfrm>
          <a:prstGeom prst="bentConnector3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4BD203DF-7F07-4F3E-A0CE-C183E3D4BD62}"/>
              </a:ext>
            </a:extLst>
          </p:cNvPr>
          <p:cNvCxnSpPr>
            <a:cxnSpLocks/>
            <a:stCxn id="112" idx="3"/>
            <a:endCxn id="157" idx="1"/>
          </p:cNvCxnSpPr>
          <p:nvPr/>
        </p:nvCxnSpPr>
        <p:spPr>
          <a:xfrm flipV="1">
            <a:off x="9475224" y="3252363"/>
            <a:ext cx="411523" cy="162102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C1065DC-FFA1-4BE9-9820-C2D2E4E430AA}"/>
              </a:ext>
            </a:extLst>
          </p:cNvPr>
          <p:cNvSpPr/>
          <p:nvPr/>
        </p:nvSpPr>
        <p:spPr>
          <a:xfrm>
            <a:off x="9922258" y="3989131"/>
            <a:ext cx="1467525" cy="2487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쪽지</a:t>
            </a:r>
          </a:p>
        </p:txBody>
      </p: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9E94CEA8-2B7C-4FF0-AA80-B8C6A2B4D3FC}"/>
              </a:ext>
            </a:extLst>
          </p:cNvPr>
          <p:cNvCxnSpPr>
            <a:cxnSpLocks/>
            <a:stCxn id="28" idx="3"/>
            <a:endCxn id="170" idx="1"/>
          </p:cNvCxnSpPr>
          <p:nvPr/>
        </p:nvCxnSpPr>
        <p:spPr>
          <a:xfrm flipV="1">
            <a:off x="9482622" y="4113498"/>
            <a:ext cx="439636" cy="21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86988015-680E-42DC-919E-2449BAA3547D}"/>
              </a:ext>
            </a:extLst>
          </p:cNvPr>
          <p:cNvCxnSpPr>
            <a:cxnSpLocks/>
            <a:stCxn id="72" idx="3"/>
            <a:endCxn id="30" idx="1"/>
          </p:cNvCxnSpPr>
          <p:nvPr/>
        </p:nvCxnSpPr>
        <p:spPr>
          <a:xfrm flipV="1">
            <a:off x="3525452" y="2766883"/>
            <a:ext cx="332172" cy="234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FAF4E00E-E29D-48A2-B5C0-997C1EF12319}"/>
              </a:ext>
            </a:extLst>
          </p:cNvPr>
          <p:cNvCxnSpPr>
            <a:cxnSpLocks/>
            <a:stCxn id="6" idx="3"/>
            <a:endCxn id="112" idx="0"/>
          </p:cNvCxnSpPr>
          <p:nvPr/>
        </p:nvCxnSpPr>
        <p:spPr>
          <a:xfrm>
            <a:off x="3495675" y="1889779"/>
            <a:ext cx="5245787" cy="12363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4D311B5C-EB62-4001-8929-8B6D910ECCA0}"/>
              </a:ext>
            </a:extLst>
          </p:cNvPr>
          <p:cNvCxnSpPr>
            <a:cxnSpLocks/>
            <a:stCxn id="36" idx="3"/>
            <a:endCxn id="99" idx="1"/>
          </p:cNvCxnSpPr>
          <p:nvPr/>
        </p:nvCxnSpPr>
        <p:spPr>
          <a:xfrm>
            <a:off x="3808529" y="4837634"/>
            <a:ext cx="845058" cy="419706"/>
          </a:xfrm>
          <a:prstGeom prst="bentConnector3">
            <a:avLst>
              <a:gd name="adj1" fmla="val 319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AC004249-D639-44BF-8EAA-7931869D84C6}"/>
              </a:ext>
            </a:extLst>
          </p:cNvPr>
          <p:cNvSpPr/>
          <p:nvPr/>
        </p:nvSpPr>
        <p:spPr>
          <a:xfrm>
            <a:off x="4663112" y="5525004"/>
            <a:ext cx="1788287" cy="264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/>
              <a:t>Q&amp;A </a:t>
            </a:r>
            <a:r>
              <a:rPr lang="ko-KR" altLang="en-US" sz="1100" b="1" dirty="0"/>
              <a:t>답변</a:t>
            </a:r>
          </a:p>
        </p:txBody>
      </p: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D7DE0810-E7CA-41D6-92A9-B178AF00BDEF}"/>
              </a:ext>
            </a:extLst>
          </p:cNvPr>
          <p:cNvCxnSpPr>
            <a:cxnSpLocks/>
            <a:stCxn id="36" idx="3"/>
            <a:endCxn id="215" idx="1"/>
          </p:cNvCxnSpPr>
          <p:nvPr/>
        </p:nvCxnSpPr>
        <p:spPr>
          <a:xfrm>
            <a:off x="3808529" y="4837634"/>
            <a:ext cx="854583" cy="819756"/>
          </a:xfrm>
          <a:prstGeom prst="bentConnector3">
            <a:avLst>
              <a:gd name="adj1" fmla="val 310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2144C40C-1C93-41E4-BEBA-E469F9282276}"/>
              </a:ext>
            </a:extLst>
          </p:cNvPr>
          <p:cNvSpPr/>
          <p:nvPr/>
        </p:nvSpPr>
        <p:spPr>
          <a:xfrm>
            <a:off x="4672637" y="5906004"/>
            <a:ext cx="1788287" cy="264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정책 관리</a:t>
            </a:r>
          </a:p>
        </p:txBody>
      </p:sp>
      <p:cxnSp>
        <p:nvCxnSpPr>
          <p:cNvPr id="224" name="연결선: 꺾임 223">
            <a:extLst>
              <a:ext uri="{FF2B5EF4-FFF2-40B4-BE49-F238E27FC236}">
                <a16:creationId xmlns:a16="http://schemas.microsoft.com/office/drawing/2014/main" id="{EF3EEE87-9FB8-45E5-868F-1A00FB8962C8}"/>
              </a:ext>
            </a:extLst>
          </p:cNvPr>
          <p:cNvCxnSpPr>
            <a:cxnSpLocks/>
            <a:stCxn id="36" idx="3"/>
            <a:endCxn id="222" idx="1"/>
          </p:cNvCxnSpPr>
          <p:nvPr/>
        </p:nvCxnSpPr>
        <p:spPr>
          <a:xfrm>
            <a:off x="3808529" y="4837634"/>
            <a:ext cx="864108" cy="1200756"/>
          </a:xfrm>
          <a:prstGeom prst="bentConnector3">
            <a:avLst>
              <a:gd name="adj1" fmla="val 312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05C213AA-096D-4B50-AC5A-F579601051D4}"/>
              </a:ext>
            </a:extLst>
          </p:cNvPr>
          <p:cNvSpPr/>
          <p:nvPr/>
        </p:nvSpPr>
        <p:spPr>
          <a:xfrm>
            <a:off x="7111555" y="5121602"/>
            <a:ext cx="1314191" cy="264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사용자 경고</a:t>
            </a: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B5D9114-F107-497F-A5B4-51BADD9F4D4B}"/>
              </a:ext>
            </a:extLst>
          </p:cNvPr>
          <p:cNvCxnSpPr>
            <a:cxnSpLocks/>
            <a:stCxn id="99" idx="3"/>
            <a:endCxn id="229" idx="1"/>
          </p:cNvCxnSpPr>
          <p:nvPr/>
        </p:nvCxnSpPr>
        <p:spPr>
          <a:xfrm flipV="1">
            <a:off x="6441874" y="5253988"/>
            <a:ext cx="669681" cy="33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D0C343FC-EE17-4E38-9142-75882017FDA9}"/>
              </a:ext>
            </a:extLst>
          </p:cNvPr>
          <p:cNvSpPr/>
          <p:nvPr/>
        </p:nvSpPr>
        <p:spPr>
          <a:xfrm>
            <a:off x="7121080" y="5902652"/>
            <a:ext cx="1314191" cy="264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아이템 비활성화</a:t>
            </a: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C094FBC6-0454-4E57-976D-3C2CB5EC065C}"/>
              </a:ext>
            </a:extLst>
          </p:cNvPr>
          <p:cNvCxnSpPr>
            <a:cxnSpLocks/>
            <a:stCxn id="222" idx="3"/>
            <a:endCxn id="236" idx="1"/>
          </p:cNvCxnSpPr>
          <p:nvPr/>
        </p:nvCxnSpPr>
        <p:spPr>
          <a:xfrm flipV="1">
            <a:off x="6460924" y="6035038"/>
            <a:ext cx="660156" cy="33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E7A18808-941E-4E15-8BD9-FC71C0ABC2E8}"/>
              </a:ext>
            </a:extLst>
          </p:cNvPr>
          <p:cNvSpPr/>
          <p:nvPr/>
        </p:nvSpPr>
        <p:spPr>
          <a:xfrm>
            <a:off x="2168743" y="5108037"/>
            <a:ext cx="1630261" cy="25929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/>
              <a:t>방문자 조회수 확인</a:t>
            </a:r>
          </a:p>
        </p:txBody>
      </p:sp>
    </p:spTree>
    <p:extLst>
      <p:ext uri="{BB962C8B-B14F-4D97-AF65-F5344CB8AC3E}">
        <p14:creationId xmlns:p14="http://schemas.microsoft.com/office/powerpoint/2010/main" val="44645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7B02364-3E06-4F46-B02A-23A3B2F7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7" y="2064969"/>
            <a:ext cx="5877714" cy="4018561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798437" y="923201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분석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설계</a:t>
            </a:r>
          </a:p>
        </p:txBody>
      </p:sp>
      <p:pic>
        <p:nvPicPr>
          <p:cNvPr id="4" name="그림 3" descr="실내, 컴퓨터, 노트북, 책상이(가) 표시된 사진&#10;&#10;자동 생성된 설명">
            <a:extLst>
              <a:ext uri="{FF2B5EF4-FFF2-40B4-BE49-F238E27FC236}">
                <a16:creationId xmlns:a16="http://schemas.microsoft.com/office/drawing/2014/main" id="{0600F573-D40B-4A79-B48D-2DF66DD70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2" y="2064969"/>
            <a:ext cx="5780594" cy="4018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FBBB3A-0D33-4845-BBAE-3AA7AA5560F1}"/>
              </a:ext>
            </a:extLst>
          </p:cNvPr>
          <p:cNvSpPr txBox="1"/>
          <p:nvPr/>
        </p:nvSpPr>
        <p:spPr>
          <a:xfrm>
            <a:off x="2161437" y="1541758"/>
            <a:ext cx="176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스토리보드</a:t>
            </a:r>
            <a:endParaRPr lang="ko-KR" altLang="en-US" sz="1800" b="1" dirty="0">
              <a:ln>
                <a:solidFill>
                  <a:prstClr val="black">
                    <a:alpha val="30000"/>
                  </a:prstClr>
                </a:solidFill>
              </a:ln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BD536-C2B0-40F8-84E0-955F389F1C9C}"/>
              </a:ext>
            </a:extLst>
          </p:cNvPr>
          <p:cNvSpPr txBox="1"/>
          <p:nvPr/>
        </p:nvSpPr>
        <p:spPr>
          <a:xfrm>
            <a:off x="8219192" y="1541758"/>
            <a:ext cx="198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데이터베이스 표</a:t>
            </a:r>
            <a:endParaRPr lang="ko-KR" altLang="en-US" sz="1800" b="1" dirty="0">
              <a:ln>
                <a:solidFill>
                  <a:prstClr val="black">
                    <a:alpha val="30000"/>
                  </a:prstClr>
                </a:solidFill>
              </a:ln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84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798437" y="923201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514009-DAE4-4E4C-BB3A-270D495DA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792" y="1446412"/>
            <a:ext cx="7172326" cy="5262894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3B7A8F-A24B-4A6F-9C19-7AA40CE740E6}"/>
              </a:ext>
            </a:extLst>
          </p:cNvPr>
          <p:cNvGrpSpPr/>
          <p:nvPr/>
        </p:nvGrpSpPr>
        <p:grpSpPr>
          <a:xfrm>
            <a:off x="1443795" y="1446412"/>
            <a:ext cx="2522702" cy="5323811"/>
            <a:chOff x="1476375" y="847725"/>
            <a:chExt cx="2522702" cy="5467350"/>
          </a:xfrm>
        </p:grpSpPr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0388B83-8FFF-4E92-B5C9-506A0CCA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375" y="847725"/>
              <a:ext cx="2522702" cy="546735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E7AA5D5-2096-452D-BE82-EC70B253B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5925" y="5048250"/>
              <a:ext cx="2152650" cy="108585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D53E91-DFDB-4504-9F49-00840E01D887}"/>
                </a:ext>
              </a:extLst>
            </p:cNvPr>
            <p:cNvSpPr/>
            <p:nvPr/>
          </p:nvSpPr>
          <p:spPr>
            <a:xfrm>
              <a:off x="1685925" y="3295650"/>
              <a:ext cx="2162175" cy="1704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DE37FA0-357C-465F-BCF0-6DC8C167A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5438" y="3376612"/>
              <a:ext cx="2262188" cy="71437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29E62AB-95DD-4A71-8BB8-E8EF4262D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6875" y="4243387"/>
              <a:ext cx="2228850" cy="7334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86F8FA-52C4-4FBE-AC7C-DA71E57D30EF}"/>
              </a:ext>
            </a:extLst>
          </p:cNvPr>
          <p:cNvSpPr txBox="1"/>
          <p:nvPr/>
        </p:nvSpPr>
        <p:spPr>
          <a:xfrm>
            <a:off x="7756737" y="1012309"/>
            <a:ext cx="24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인터페이스 정의서</a:t>
            </a:r>
            <a:endParaRPr lang="ko-KR" altLang="en-US" sz="1800" b="1" dirty="0">
              <a:ln>
                <a:solidFill>
                  <a:prstClr val="black">
                    <a:alpha val="30000"/>
                  </a:prstClr>
                </a:solidFill>
              </a:ln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3862B-3B6B-474A-BD86-E14DF0675A29}"/>
              </a:ext>
            </a:extLst>
          </p:cNvPr>
          <p:cNvSpPr txBox="1"/>
          <p:nvPr/>
        </p:nvSpPr>
        <p:spPr>
          <a:xfrm>
            <a:off x="1379091" y="1012309"/>
            <a:ext cx="24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prstClr val="black">
                      <a:alpha val="30000"/>
                    </a:prstClr>
                  </a:solidFill>
                </a:ln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물품 등록 페이지</a:t>
            </a:r>
            <a:endParaRPr lang="ko-KR" altLang="en-US" sz="1800" b="1" dirty="0">
              <a:ln>
                <a:solidFill>
                  <a:prstClr val="black">
                    <a:alpha val="30000"/>
                  </a:prstClr>
                </a:solidFill>
              </a:ln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380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0701" y="2388869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4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7864" y="2388870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15228" y="3686424"/>
            <a:ext cx="27542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입찰</a:t>
            </a:r>
            <a:r>
              <a:rPr lang="en-US" altLang="ko-KR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낙찰 서비스</a:t>
            </a:r>
            <a:endParaRPr lang="en-US" altLang="ko-KR" sz="20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buFontTx/>
              <a:buAutoNum type="arabicParenR"/>
            </a:pPr>
            <a:r>
              <a:rPr lang="ko-KR" altLang="en-US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채팅 서비스</a:t>
            </a:r>
            <a:endParaRPr lang="en-US" altLang="ko-KR" sz="20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buFontTx/>
              <a:buAutoNum type="arabicParenR"/>
            </a:pPr>
            <a:r>
              <a:rPr lang="ko-KR" altLang="en-US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지도 서비스</a:t>
            </a:r>
            <a:endParaRPr lang="en-US" altLang="ko-KR" sz="20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buFontTx/>
              <a:buAutoNum type="arabicParenR"/>
            </a:pPr>
            <a:r>
              <a:rPr lang="ko-KR" altLang="en-US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관리자 </a:t>
            </a:r>
            <a:endParaRPr lang="en-US" altLang="ko-KR" sz="20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94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82922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822022" y="923201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입찰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낙찰 흐름도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016852" y="885403"/>
            <a:ext cx="889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판매자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938618" y="1089636"/>
            <a:ext cx="88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구매자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724236" y="1279926"/>
            <a:ext cx="1353946" cy="3044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물건을 등록</a:t>
            </a:r>
          </a:p>
        </p:txBody>
      </p:sp>
      <p:sp>
        <p:nvSpPr>
          <p:cNvPr id="6" name="순서도: 판단 5"/>
          <p:cNvSpPr/>
          <p:nvPr/>
        </p:nvSpPr>
        <p:spPr>
          <a:xfrm>
            <a:off x="7236760" y="3207107"/>
            <a:ext cx="2228279" cy="803807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입찰가보다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높은 가격을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입력하였는가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cxnSpLocks/>
            <a:stCxn id="6" idx="2"/>
            <a:endCxn id="39" idx="0"/>
          </p:cNvCxnSpPr>
          <p:nvPr/>
        </p:nvCxnSpPr>
        <p:spPr>
          <a:xfrm>
            <a:off x="8350900" y="4010914"/>
            <a:ext cx="9230" cy="70909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301470" y="4174639"/>
            <a:ext cx="36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예</a:t>
            </a:r>
          </a:p>
        </p:txBody>
      </p:sp>
      <p:cxnSp>
        <p:nvCxnSpPr>
          <p:cNvPr id="141" name="직선 화살표 연결선 140"/>
          <p:cNvCxnSpPr>
            <a:stCxn id="6" idx="3"/>
            <a:endCxn id="87" idx="1"/>
          </p:cNvCxnSpPr>
          <p:nvPr/>
        </p:nvCxnSpPr>
        <p:spPr>
          <a:xfrm flipV="1">
            <a:off x="9465039" y="3607271"/>
            <a:ext cx="806710" cy="17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10271749" y="3381605"/>
            <a:ext cx="1333074" cy="4513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입찰불가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9525703" y="3274348"/>
            <a:ext cx="69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아니오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95CDA11A-6B2A-4016-B55F-389955192A3C}"/>
              </a:ext>
            </a:extLst>
          </p:cNvPr>
          <p:cNvSpPr/>
          <p:nvPr/>
        </p:nvSpPr>
        <p:spPr>
          <a:xfrm>
            <a:off x="7643689" y="1540967"/>
            <a:ext cx="1353946" cy="30443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입찰 시도</a:t>
            </a:r>
          </a:p>
        </p:txBody>
      </p:sp>
      <p:sp>
        <p:nvSpPr>
          <p:cNvPr id="22" name="순서도: 판단 21">
            <a:extLst>
              <a:ext uri="{FF2B5EF4-FFF2-40B4-BE49-F238E27FC236}">
                <a16:creationId xmlns:a16="http://schemas.microsoft.com/office/drawing/2014/main" id="{DBE410FC-363B-4C53-ABDC-B0BF4C7703C2}"/>
              </a:ext>
            </a:extLst>
          </p:cNvPr>
          <p:cNvSpPr/>
          <p:nvPr/>
        </p:nvSpPr>
        <p:spPr>
          <a:xfrm>
            <a:off x="7226374" y="2101075"/>
            <a:ext cx="2228279" cy="803807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판매자와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구매자가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동일한가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3E980E6-362C-466C-A6BC-EA2B0393EE07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>
            <a:off x="8340514" y="2904882"/>
            <a:ext cx="10386" cy="3022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824CA4-A82B-46CF-A293-EEEE04BFE27C}"/>
              </a:ext>
            </a:extLst>
          </p:cNvPr>
          <p:cNvSpPr txBox="1"/>
          <p:nvPr/>
        </p:nvSpPr>
        <p:spPr>
          <a:xfrm>
            <a:off x="9478127" y="2167607"/>
            <a:ext cx="36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예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188D7D8-6745-4B3C-AE6A-C49C4BA19583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 flipV="1">
            <a:off x="9454653" y="2501239"/>
            <a:ext cx="797482" cy="17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86">
            <a:extLst>
              <a:ext uri="{FF2B5EF4-FFF2-40B4-BE49-F238E27FC236}">
                <a16:creationId xmlns:a16="http://schemas.microsoft.com/office/drawing/2014/main" id="{72A48ED7-A1A5-4511-95B6-1D991AA837F5}"/>
              </a:ext>
            </a:extLst>
          </p:cNvPr>
          <p:cNvSpPr/>
          <p:nvPr/>
        </p:nvSpPr>
        <p:spPr>
          <a:xfrm>
            <a:off x="10252135" y="2275573"/>
            <a:ext cx="1333074" cy="4513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입찰불가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63E38A-9512-4408-9297-2FBCC84CA0B1}"/>
              </a:ext>
            </a:extLst>
          </p:cNvPr>
          <p:cNvSpPr txBox="1"/>
          <p:nvPr/>
        </p:nvSpPr>
        <p:spPr>
          <a:xfrm>
            <a:off x="8482016" y="2874974"/>
            <a:ext cx="69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아니오</a:t>
            </a:r>
          </a:p>
        </p:txBody>
      </p:sp>
      <p:sp>
        <p:nvSpPr>
          <p:cNvPr id="39" name="모서리가 둥근 직사각형 86">
            <a:extLst>
              <a:ext uri="{FF2B5EF4-FFF2-40B4-BE49-F238E27FC236}">
                <a16:creationId xmlns:a16="http://schemas.microsoft.com/office/drawing/2014/main" id="{CDFD6C33-6945-4F28-96E5-895663D4D231}"/>
              </a:ext>
            </a:extLst>
          </p:cNvPr>
          <p:cNvSpPr/>
          <p:nvPr/>
        </p:nvSpPr>
        <p:spPr>
          <a:xfrm>
            <a:off x="7693593" y="4720009"/>
            <a:ext cx="1333074" cy="4513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입찰 성공</a:t>
            </a:r>
            <a:r>
              <a:rPr lang="en-US" altLang="ko-KR" sz="1200" b="1" dirty="0"/>
              <a:t>!</a:t>
            </a:r>
            <a:endParaRPr lang="ko-KR" altLang="en-US" sz="1200" b="1" dirty="0"/>
          </a:p>
        </p:txBody>
      </p:sp>
      <p:sp>
        <p:nvSpPr>
          <p:cNvPr id="48" name="순서도: 판단 47">
            <a:extLst>
              <a:ext uri="{FF2B5EF4-FFF2-40B4-BE49-F238E27FC236}">
                <a16:creationId xmlns:a16="http://schemas.microsoft.com/office/drawing/2014/main" id="{943835B6-50B2-43CB-80F9-E09F54119209}"/>
              </a:ext>
            </a:extLst>
          </p:cNvPr>
          <p:cNvSpPr/>
          <p:nvPr/>
        </p:nvSpPr>
        <p:spPr>
          <a:xfrm>
            <a:off x="1247892" y="2897780"/>
            <a:ext cx="2325208" cy="803807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겸매</a:t>
            </a:r>
            <a:r>
              <a:rPr lang="ko-KR" altLang="en-US" sz="1200" b="1" dirty="0"/>
              <a:t> 참여자가 있는가</a:t>
            </a:r>
            <a:r>
              <a:rPr lang="en-US" altLang="ko-KR" sz="1200" b="1" dirty="0"/>
              <a:t>?</a:t>
            </a:r>
            <a:endParaRPr lang="ko-KR" altLang="en-US" sz="1200" b="1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6EB4329-0383-424C-A6F4-74300D8A5FD2}"/>
              </a:ext>
            </a:extLst>
          </p:cNvPr>
          <p:cNvCxnSpPr>
            <a:cxnSpLocks/>
            <a:stCxn id="48" idx="2"/>
            <a:endCxn id="68" idx="0"/>
          </p:cNvCxnSpPr>
          <p:nvPr/>
        </p:nvCxnSpPr>
        <p:spPr>
          <a:xfrm>
            <a:off x="2410496" y="3701587"/>
            <a:ext cx="5282" cy="3741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E02219C-3F2D-4C19-828D-C287F0889265}"/>
              </a:ext>
            </a:extLst>
          </p:cNvPr>
          <p:cNvSpPr txBox="1"/>
          <p:nvPr/>
        </p:nvSpPr>
        <p:spPr>
          <a:xfrm>
            <a:off x="2461692" y="3779123"/>
            <a:ext cx="36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예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F635A92-E49D-4573-9540-FA4B04BDC97D}"/>
              </a:ext>
            </a:extLst>
          </p:cNvPr>
          <p:cNvCxnSpPr>
            <a:cxnSpLocks/>
            <a:stCxn id="48" idx="3"/>
            <a:endCxn id="54" idx="1"/>
          </p:cNvCxnSpPr>
          <p:nvPr/>
        </p:nvCxnSpPr>
        <p:spPr>
          <a:xfrm flipV="1">
            <a:off x="3573100" y="3288889"/>
            <a:ext cx="386877" cy="1079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86">
            <a:extLst>
              <a:ext uri="{FF2B5EF4-FFF2-40B4-BE49-F238E27FC236}">
                <a16:creationId xmlns:a16="http://schemas.microsoft.com/office/drawing/2014/main" id="{D9DA636E-EFE3-4476-B78F-95FB56A88292}"/>
              </a:ext>
            </a:extLst>
          </p:cNvPr>
          <p:cNvSpPr/>
          <p:nvPr/>
        </p:nvSpPr>
        <p:spPr>
          <a:xfrm>
            <a:off x="3959977" y="3063223"/>
            <a:ext cx="1333074" cy="4513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유찰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C260F4-89BD-4D6A-AD1F-1A62353CFED4}"/>
              </a:ext>
            </a:extLst>
          </p:cNvPr>
          <p:cNvSpPr txBox="1"/>
          <p:nvPr/>
        </p:nvSpPr>
        <p:spPr>
          <a:xfrm>
            <a:off x="3259197" y="2992181"/>
            <a:ext cx="69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아니오</a:t>
            </a:r>
          </a:p>
        </p:txBody>
      </p:sp>
      <p:sp>
        <p:nvSpPr>
          <p:cNvPr id="56" name="순서도: 판단 55">
            <a:extLst>
              <a:ext uri="{FF2B5EF4-FFF2-40B4-BE49-F238E27FC236}">
                <a16:creationId xmlns:a16="http://schemas.microsoft.com/office/drawing/2014/main" id="{30BEC8F5-7648-4C06-849F-D3DF0F37D413}"/>
              </a:ext>
            </a:extLst>
          </p:cNvPr>
          <p:cNvSpPr/>
          <p:nvPr/>
        </p:nvSpPr>
        <p:spPr>
          <a:xfrm>
            <a:off x="1251572" y="1889596"/>
            <a:ext cx="2317487" cy="803807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경매 마감일이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지났는가</a:t>
            </a:r>
            <a:r>
              <a:rPr lang="en-US" altLang="ko-KR" sz="1200" b="1" dirty="0"/>
              <a:t>?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12CD8EE-A18F-4550-BAE0-DC0F321647AE}"/>
              </a:ext>
            </a:extLst>
          </p:cNvPr>
          <p:cNvCxnSpPr>
            <a:cxnSpLocks/>
            <a:stCxn id="56" idx="2"/>
            <a:endCxn id="48" idx="0"/>
          </p:cNvCxnSpPr>
          <p:nvPr/>
        </p:nvCxnSpPr>
        <p:spPr>
          <a:xfrm>
            <a:off x="2410316" y="2693403"/>
            <a:ext cx="180" cy="2043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191E004-0C36-45B7-A564-377533F719D7}"/>
              </a:ext>
            </a:extLst>
          </p:cNvPr>
          <p:cNvSpPr txBox="1"/>
          <p:nvPr/>
        </p:nvSpPr>
        <p:spPr>
          <a:xfrm>
            <a:off x="2478290" y="2627825"/>
            <a:ext cx="36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예</a:t>
            </a:r>
          </a:p>
        </p:txBody>
      </p:sp>
      <p:sp>
        <p:nvSpPr>
          <p:cNvPr id="68" name="모서리가 둥근 직사각형 86">
            <a:extLst>
              <a:ext uri="{FF2B5EF4-FFF2-40B4-BE49-F238E27FC236}">
                <a16:creationId xmlns:a16="http://schemas.microsoft.com/office/drawing/2014/main" id="{5E913D4D-6AFA-4F99-BDBD-278663DEE7A6}"/>
              </a:ext>
            </a:extLst>
          </p:cNvPr>
          <p:cNvSpPr/>
          <p:nvPr/>
        </p:nvSpPr>
        <p:spPr>
          <a:xfrm>
            <a:off x="1152819" y="4075703"/>
            <a:ext cx="2525917" cy="59588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참여자가</a:t>
            </a:r>
            <a:r>
              <a:rPr lang="en-US" altLang="ko-KR" sz="1200" b="1" dirty="0"/>
              <a:t> N</a:t>
            </a:r>
            <a:r>
              <a:rPr lang="ko-KR" altLang="en-US" sz="1200" b="1" dirty="0"/>
              <a:t>명일 경우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가장 높은 금액으로 </a:t>
            </a:r>
            <a:r>
              <a:rPr lang="ko-KR" altLang="en-US" sz="1200" b="1" dirty="0" err="1"/>
              <a:t>부터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5</a:t>
            </a:r>
            <a:r>
              <a:rPr lang="ko-KR" altLang="en-US" sz="1200" b="1" dirty="0"/>
              <a:t>순위 까지 구하기</a:t>
            </a:r>
            <a:r>
              <a:rPr lang="en-US" altLang="ko-KR" sz="1200" b="1" dirty="0"/>
              <a:t>(K=1</a:t>
            </a:r>
            <a:r>
              <a:rPr lang="ko-KR" altLang="en-US" sz="1200" b="1" dirty="0"/>
              <a:t>순위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A96D39D-5BE7-4E98-B730-B1E967B5A2F9}"/>
              </a:ext>
            </a:extLst>
          </p:cNvPr>
          <p:cNvCxnSpPr>
            <a:cxnSpLocks/>
            <a:stCxn id="4" idx="2"/>
            <a:endCxn id="56" idx="0"/>
          </p:cNvCxnSpPr>
          <p:nvPr/>
        </p:nvCxnSpPr>
        <p:spPr>
          <a:xfrm>
            <a:off x="2401209" y="1584357"/>
            <a:ext cx="9107" cy="3052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3F954F77-F9CF-408B-99AC-E87B9C863E77}"/>
              </a:ext>
            </a:extLst>
          </p:cNvPr>
          <p:cNvCxnSpPr>
            <a:cxnSpLocks/>
            <a:stCxn id="56" idx="1"/>
          </p:cNvCxnSpPr>
          <p:nvPr/>
        </p:nvCxnSpPr>
        <p:spPr>
          <a:xfrm rot="10800000" flipH="1">
            <a:off x="1251572" y="1781794"/>
            <a:ext cx="1156648" cy="509707"/>
          </a:xfrm>
          <a:prstGeom prst="bentConnector3">
            <a:avLst>
              <a:gd name="adj1" fmla="val -19764"/>
            </a:avLst>
          </a:prstGeom>
          <a:ln w="38100">
            <a:solidFill>
              <a:srgbClr val="5B9BD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E072DEE1-6322-43C6-85ED-1176FD2F2092}"/>
              </a:ext>
            </a:extLst>
          </p:cNvPr>
          <p:cNvSpPr txBox="1"/>
          <p:nvPr/>
        </p:nvSpPr>
        <p:spPr>
          <a:xfrm>
            <a:off x="1019974" y="1938962"/>
            <a:ext cx="69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아니오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2983101F-F4CE-4A2B-86E5-EB24C67286DF}"/>
              </a:ext>
            </a:extLst>
          </p:cNvPr>
          <p:cNvCxnSpPr>
            <a:cxnSpLocks/>
            <a:stCxn id="68" idx="2"/>
            <a:endCxn id="139" idx="0"/>
          </p:cNvCxnSpPr>
          <p:nvPr/>
        </p:nvCxnSpPr>
        <p:spPr>
          <a:xfrm>
            <a:off x="2415778" y="4671588"/>
            <a:ext cx="0" cy="2979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순서도: 판단 138">
            <a:extLst>
              <a:ext uri="{FF2B5EF4-FFF2-40B4-BE49-F238E27FC236}">
                <a16:creationId xmlns:a16="http://schemas.microsoft.com/office/drawing/2014/main" id="{59CA8713-E098-456A-97B2-E7AE96ADE10B}"/>
              </a:ext>
            </a:extLst>
          </p:cNvPr>
          <p:cNvSpPr/>
          <p:nvPr/>
        </p:nvSpPr>
        <p:spPr>
          <a:xfrm>
            <a:off x="1092474" y="4969516"/>
            <a:ext cx="2646607" cy="803807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K &lt; 6</a:t>
            </a:r>
          </a:p>
          <a:p>
            <a:pPr algn="ctr"/>
            <a:r>
              <a:rPr lang="en-US" altLang="ko-KR" sz="1200" b="1" dirty="0"/>
              <a:t>K </a:t>
            </a:r>
            <a:r>
              <a:rPr lang="ko-KR" altLang="en-US" sz="1200" b="1" dirty="0"/>
              <a:t>순위가 낙찰 의사가 있는가</a:t>
            </a:r>
            <a:r>
              <a:rPr lang="en-US" altLang="ko-KR" sz="1200" b="1" dirty="0"/>
              <a:t>?</a:t>
            </a:r>
          </a:p>
        </p:txBody>
      </p: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ECD2DD3A-B22B-406D-9D0D-CFF3150A46B8}"/>
              </a:ext>
            </a:extLst>
          </p:cNvPr>
          <p:cNvCxnSpPr>
            <a:cxnSpLocks/>
            <a:stCxn id="139" idx="1"/>
          </p:cNvCxnSpPr>
          <p:nvPr/>
        </p:nvCxnSpPr>
        <p:spPr>
          <a:xfrm rot="10800000" flipH="1">
            <a:off x="1092474" y="4789284"/>
            <a:ext cx="1324802" cy="582136"/>
          </a:xfrm>
          <a:prstGeom prst="bentConnector3">
            <a:avLst>
              <a:gd name="adj1" fmla="val -17255"/>
            </a:avLst>
          </a:prstGeom>
          <a:ln w="38100">
            <a:solidFill>
              <a:srgbClr val="5B9BD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0FA68C35-795C-499E-BC9E-BC9904C1EA91}"/>
              </a:ext>
            </a:extLst>
          </p:cNvPr>
          <p:cNvSpPr txBox="1"/>
          <p:nvPr/>
        </p:nvSpPr>
        <p:spPr>
          <a:xfrm>
            <a:off x="0" y="4897926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K=K+1</a:t>
            </a:r>
            <a:endParaRPr lang="ko-KR" alt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3098FB0-8715-4BDA-BEFE-6CC3C5AD14ED}"/>
              </a:ext>
            </a:extLst>
          </p:cNvPr>
          <p:cNvSpPr txBox="1"/>
          <p:nvPr/>
        </p:nvSpPr>
        <p:spPr>
          <a:xfrm>
            <a:off x="2490749" y="5834097"/>
            <a:ext cx="36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예</a:t>
            </a: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A750F5A-7555-41CD-B9F1-683514D20377}"/>
              </a:ext>
            </a:extLst>
          </p:cNvPr>
          <p:cNvCxnSpPr>
            <a:cxnSpLocks/>
            <a:stCxn id="139" idx="2"/>
            <a:endCxn id="177" idx="0"/>
          </p:cNvCxnSpPr>
          <p:nvPr/>
        </p:nvCxnSpPr>
        <p:spPr>
          <a:xfrm>
            <a:off x="2415778" y="5773323"/>
            <a:ext cx="1497" cy="34681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3E877E10-D84A-4A0C-823D-14396DFD9C7C}"/>
              </a:ext>
            </a:extLst>
          </p:cNvPr>
          <p:cNvSpPr/>
          <p:nvPr/>
        </p:nvSpPr>
        <p:spPr>
          <a:xfrm>
            <a:off x="1548142" y="6120142"/>
            <a:ext cx="1738265" cy="49794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판매자가 거래완료 버튼을 누름</a:t>
            </a:r>
            <a:endParaRPr lang="ko-KR" altLang="en-US" dirty="0"/>
          </a:p>
        </p:txBody>
      </p: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93C2B757-37A6-4E1F-8E6F-8276CD816D89}"/>
              </a:ext>
            </a:extLst>
          </p:cNvPr>
          <p:cNvCxnSpPr>
            <a:cxnSpLocks/>
            <a:stCxn id="139" idx="3"/>
            <a:endCxn id="184" idx="1"/>
          </p:cNvCxnSpPr>
          <p:nvPr/>
        </p:nvCxnSpPr>
        <p:spPr>
          <a:xfrm>
            <a:off x="3739081" y="5371420"/>
            <a:ext cx="509098" cy="664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모서리가 둥근 직사각형 86">
            <a:extLst>
              <a:ext uri="{FF2B5EF4-FFF2-40B4-BE49-F238E27FC236}">
                <a16:creationId xmlns:a16="http://schemas.microsoft.com/office/drawing/2014/main" id="{8F4BB787-58A1-4971-AB8D-7C438E10D122}"/>
              </a:ext>
            </a:extLst>
          </p:cNvPr>
          <p:cNvSpPr/>
          <p:nvPr/>
        </p:nvSpPr>
        <p:spPr>
          <a:xfrm>
            <a:off x="4248179" y="5152395"/>
            <a:ext cx="1333074" cy="4513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패찰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25CE0D6-B1CE-4213-8504-0B183C4AE22B}"/>
              </a:ext>
            </a:extLst>
          </p:cNvPr>
          <p:cNvSpPr txBox="1"/>
          <p:nvPr/>
        </p:nvSpPr>
        <p:spPr>
          <a:xfrm>
            <a:off x="822306" y="5036755"/>
            <a:ext cx="69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아니오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D79EF3AB-5833-472C-8B40-3A72E0257404}"/>
              </a:ext>
            </a:extLst>
          </p:cNvPr>
          <p:cNvSpPr txBox="1"/>
          <p:nvPr/>
        </p:nvSpPr>
        <p:spPr>
          <a:xfrm>
            <a:off x="3395050" y="4997513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K&gt;5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54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77557" y="24002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7EEB4A-2800-423A-A8AA-8F94BB70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5" y="2414493"/>
            <a:ext cx="5742208" cy="2873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D0635F-7B98-43F3-BE98-4160CBDC52BA}"/>
              </a:ext>
            </a:extLst>
          </p:cNvPr>
          <p:cNvSpPr txBox="1"/>
          <p:nvPr/>
        </p:nvSpPr>
        <p:spPr>
          <a:xfrm>
            <a:off x="2109456" y="2037030"/>
            <a:ext cx="211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상품상세페이지</a:t>
            </a:r>
          </a:p>
        </p:txBody>
      </p:sp>
      <p:pic>
        <p:nvPicPr>
          <p:cNvPr id="10" name="그림 9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B2297C6D-1A3D-4764-A368-A46E9177A9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8255" y="4997186"/>
            <a:ext cx="601807" cy="5749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148FF3-D29A-4542-8D98-6950F0E22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500" y="2409590"/>
            <a:ext cx="5859743" cy="2886688"/>
          </a:xfrm>
          <a:prstGeom prst="rect">
            <a:avLst/>
          </a:prstGeom>
        </p:spPr>
      </p:pic>
      <p:pic>
        <p:nvPicPr>
          <p:cNvPr id="16" name="그림 15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DF7688FC-8027-45CA-8E2B-BBA1F9EA13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5408" y="4217079"/>
            <a:ext cx="601807" cy="5749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683C71-8F10-41B6-859A-24B219320CA0}"/>
              </a:ext>
            </a:extLst>
          </p:cNvPr>
          <p:cNvSpPr txBox="1"/>
          <p:nvPr/>
        </p:nvSpPr>
        <p:spPr>
          <a:xfrm>
            <a:off x="8219035" y="2008360"/>
            <a:ext cx="153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입찰 페이지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550954-48C9-4FE3-BA78-2898AE5628DD}"/>
              </a:ext>
            </a:extLst>
          </p:cNvPr>
          <p:cNvSpPr/>
          <p:nvPr/>
        </p:nvSpPr>
        <p:spPr>
          <a:xfrm>
            <a:off x="3313570" y="4961299"/>
            <a:ext cx="968720" cy="2263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06242-A0C0-47C1-A90E-EF7362C19374}"/>
              </a:ext>
            </a:extLst>
          </p:cNvPr>
          <p:cNvSpPr txBox="1"/>
          <p:nvPr/>
        </p:nvSpPr>
        <p:spPr>
          <a:xfrm>
            <a:off x="5140753" y="1002229"/>
            <a:ext cx="1910494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입찰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낙찰</a:t>
            </a:r>
          </a:p>
        </p:txBody>
      </p:sp>
    </p:spTree>
    <p:extLst>
      <p:ext uri="{BB962C8B-B14F-4D97-AF65-F5344CB8AC3E}">
        <p14:creationId xmlns:p14="http://schemas.microsoft.com/office/powerpoint/2010/main" val="2398076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35F1856-4745-44F2-8D94-A3DBA11E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44" y="2685838"/>
            <a:ext cx="3538982" cy="270628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0635F-7B98-43F3-BE98-4160CBDC52BA}"/>
              </a:ext>
            </a:extLst>
          </p:cNvPr>
          <p:cNvSpPr txBox="1"/>
          <p:nvPr/>
        </p:nvSpPr>
        <p:spPr>
          <a:xfrm>
            <a:off x="1738266" y="1978962"/>
            <a:ext cx="211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입찰페이지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가격입력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그림 9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B2297C6D-1A3D-4764-A368-A46E9177A9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5829" y="5111132"/>
            <a:ext cx="601807" cy="5749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1FB41B-9A25-4132-828A-E1D065F93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437" y="1985680"/>
            <a:ext cx="4393581" cy="140031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F782A0-481F-46C9-930C-660293E01D59}"/>
              </a:ext>
            </a:extLst>
          </p:cNvPr>
          <p:cNvSpPr/>
          <p:nvPr/>
        </p:nvSpPr>
        <p:spPr>
          <a:xfrm>
            <a:off x="2498757" y="4188006"/>
            <a:ext cx="1892175" cy="4345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F6D181D-E05E-460C-B1AE-7D42AC067823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4390932" y="2685838"/>
            <a:ext cx="2538505" cy="1719451"/>
          </a:xfrm>
          <a:prstGeom prst="bentConnector3">
            <a:avLst>
              <a:gd name="adj1" fmla="val 33594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9223EE4-F6E5-473C-A988-BF75DF7CEBE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390932" y="4405289"/>
            <a:ext cx="3178849" cy="504258"/>
          </a:xfrm>
          <a:prstGeom prst="bentConnector3">
            <a:avLst>
              <a:gd name="adj1" fmla="val 26931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9AC075-BDE2-4E3E-BC6A-C537C570E2A2}"/>
              </a:ext>
            </a:extLst>
          </p:cNvPr>
          <p:cNvSpPr txBox="1"/>
          <p:nvPr/>
        </p:nvSpPr>
        <p:spPr>
          <a:xfrm>
            <a:off x="5243483" y="4309450"/>
            <a:ext cx="198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입찰가격이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현재 가격보다 높을 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E17FE4-F935-41D3-A671-6329D1233895}"/>
              </a:ext>
            </a:extLst>
          </p:cNvPr>
          <p:cNvSpPr txBox="1"/>
          <p:nvPr/>
        </p:nvSpPr>
        <p:spPr>
          <a:xfrm>
            <a:off x="4934155" y="2107949"/>
            <a:ext cx="1988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입찰가격이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현재 가격보다 낮을 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E4D9C2-E2AF-4A2F-B622-3703F6174200}"/>
              </a:ext>
            </a:extLst>
          </p:cNvPr>
          <p:cNvSpPr txBox="1"/>
          <p:nvPr/>
        </p:nvSpPr>
        <p:spPr>
          <a:xfrm>
            <a:off x="5140753" y="1002229"/>
            <a:ext cx="1910494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입찰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낙찰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6DB864D-3F3E-4D2E-9884-E9AFD5BF76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" t="6829" r="14113"/>
          <a:stretch/>
        </p:blipFill>
        <p:spPr>
          <a:xfrm>
            <a:off x="7569781" y="3558590"/>
            <a:ext cx="3438288" cy="2701913"/>
          </a:xfrm>
          <a:prstGeom prst="rect">
            <a:avLst/>
          </a:prstGeom>
        </p:spPr>
      </p:pic>
      <p:pic>
        <p:nvPicPr>
          <p:cNvPr id="16" name="그림 15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DF7688FC-8027-45CA-8E2B-BBA1F9EA13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8900" y="5973021"/>
            <a:ext cx="601807" cy="5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0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386543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93298" y="3311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74056" y="2306303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8408" y="2574841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38085" y="3192967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기획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38085" y="3440536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시장 조사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65673" y="4025654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96140" y="5051387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환경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48739" y="2313902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53297" y="4059589"/>
            <a:ext cx="906017" cy="861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9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3306463" y="4329153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과정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93341" y="5276501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3)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일정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295316" y="3062473"/>
            <a:ext cx="2114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각 화면의  주요 기능 및 로직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05639" y="250447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내용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81205" y="4311361"/>
            <a:ext cx="1518364" cy="523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결과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02906" y="4900051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문제점 및 개선방안</a:t>
            </a:r>
          </a:p>
          <a:p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02906" y="5147620"/>
            <a:ext cx="141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 Lesson learned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3) Q&amp;A	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6140" y="4822787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팀 소개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43341" y="3671815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3)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수행 목표</a:t>
            </a:r>
          </a:p>
        </p:txBody>
      </p:sp>
    </p:spTree>
    <p:extLst>
      <p:ext uri="{BB962C8B-B14F-4D97-AF65-F5344CB8AC3E}">
        <p14:creationId xmlns:p14="http://schemas.microsoft.com/office/powerpoint/2010/main" val="86380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733579-3D0E-469F-8087-618953E2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23" y="2198766"/>
            <a:ext cx="5114925" cy="398145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167BEC-4E2E-4A21-954A-7E2299ABEBD9}"/>
              </a:ext>
            </a:extLst>
          </p:cNvPr>
          <p:cNvSpPr/>
          <p:nvPr/>
        </p:nvSpPr>
        <p:spPr>
          <a:xfrm>
            <a:off x="2326742" y="5464544"/>
            <a:ext cx="841972" cy="4345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574920-4D61-4F43-AECE-2F304E2C2A90}"/>
              </a:ext>
            </a:extLst>
          </p:cNvPr>
          <p:cNvSpPr/>
          <p:nvPr/>
        </p:nvSpPr>
        <p:spPr>
          <a:xfrm>
            <a:off x="6326865" y="3956364"/>
            <a:ext cx="4899432" cy="210945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8666FE-0455-4248-8499-E906BE7A5FF4}"/>
              </a:ext>
            </a:extLst>
          </p:cNvPr>
          <p:cNvSpPr txBox="1"/>
          <p:nvPr/>
        </p:nvSpPr>
        <p:spPr>
          <a:xfrm>
            <a:off x="2037031" y="1843161"/>
            <a:ext cx="211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입찰확인창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55E813-0251-4609-964E-F8FE9A5BF43C}"/>
              </a:ext>
            </a:extLst>
          </p:cNvPr>
          <p:cNvSpPr txBox="1"/>
          <p:nvPr/>
        </p:nvSpPr>
        <p:spPr>
          <a:xfrm>
            <a:off x="7938382" y="1760171"/>
            <a:ext cx="231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경매중인 품목 확인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CBD4D-CACB-4C90-A7E1-662EEAEEF2CB}"/>
              </a:ext>
            </a:extLst>
          </p:cNvPr>
          <p:cNvSpPr txBox="1"/>
          <p:nvPr/>
        </p:nvSpPr>
        <p:spPr>
          <a:xfrm>
            <a:off x="5140753" y="1002229"/>
            <a:ext cx="1910494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입찰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낙찰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BBA436-68FF-47D9-BEC5-EFA176D4B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3" y="2212493"/>
            <a:ext cx="4458155" cy="3853329"/>
          </a:xfrm>
          <a:prstGeom prst="rect">
            <a:avLst/>
          </a:prstGeom>
        </p:spPr>
      </p:pic>
      <p:pic>
        <p:nvPicPr>
          <p:cNvPr id="11" name="그림 10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61DA6F52-7918-4A66-BEAD-35D6E72E059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4811" y="5704543"/>
            <a:ext cx="601807" cy="6003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38D879-B758-470E-81CD-24A465142E08}"/>
              </a:ext>
            </a:extLst>
          </p:cNvPr>
          <p:cNvSpPr/>
          <p:nvPr/>
        </p:nvSpPr>
        <p:spPr>
          <a:xfrm>
            <a:off x="2151524" y="5504704"/>
            <a:ext cx="794876" cy="3498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F8AD810-67B9-435E-BA29-F7DF26BDA35F}"/>
              </a:ext>
            </a:extLst>
          </p:cNvPr>
          <p:cNvCxnSpPr>
            <a:cxnSpLocks/>
            <a:stCxn id="12" idx="2"/>
            <a:endCxn id="6" idx="1"/>
          </p:cNvCxnSpPr>
          <p:nvPr/>
        </p:nvCxnSpPr>
        <p:spPr>
          <a:xfrm rot="5400000" flipH="1" flipV="1">
            <a:off x="3641815" y="3295403"/>
            <a:ext cx="1709619" cy="3497795"/>
          </a:xfrm>
          <a:prstGeom prst="bentConnector4">
            <a:avLst>
              <a:gd name="adj1" fmla="val -37731"/>
              <a:gd name="adj2" fmla="val 81384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1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1831E4-1A37-49EF-B94D-92B742D96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15" y="2453678"/>
            <a:ext cx="4540500" cy="351632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C0BD6B-4D1E-4956-BA67-DD54DA33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23" y="2331362"/>
            <a:ext cx="4522353" cy="3788781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77599AD-0F9E-463A-A5B9-3F3DB3ED2794}"/>
              </a:ext>
            </a:extLst>
          </p:cNvPr>
          <p:cNvSpPr/>
          <p:nvPr/>
        </p:nvSpPr>
        <p:spPr>
          <a:xfrm>
            <a:off x="4689697" y="4930390"/>
            <a:ext cx="841972" cy="4345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692CCB57-D4DA-4008-A3BD-D5752D8322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4233" y="5249173"/>
            <a:ext cx="601807" cy="574964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1CBB1AC-EB8F-4E22-8009-39311055549A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5531669" y="4225753"/>
            <a:ext cx="988854" cy="92192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42A433-4A62-490D-AA32-EE8605CEDCF1}"/>
              </a:ext>
            </a:extLst>
          </p:cNvPr>
          <p:cNvSpPr/>
          <p:nvPr/>
        </p:nvSpPr>
        <p:spPr>
          <a:xfrm>
            <a:off x="6599977" y="2525918"/>
            <a:ext cx="4327555" cy="350369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180B5-BE1E-4FC5-8D79-0FABEB915E70}"/>
              </a:ext>
            </a:extLst>
          </p:cNvPr>
          <p:cNvSpPr txBox="1"/>
          <p:nvPr/>
        </p:nvSpPr>
        <p:spPr>
          <a:xfrm>
            <a:off x="4588599" y="1597209"/>
            <a:ext cx="297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경매 마감일이 지났을 경우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구매자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B1238-714A-4DDF-93DB-DBBB140E745F}"/>
              </a:ext>
            </a:extLst>
          </p:cNvPr>
          <p:cNvSpPr txBox="1"/>
          <p:nvPr/>
        </p:nvSpPr>
        <p:spPr>
          <a:xfrm>
            <a:off x="5140753" y="1002229"/>
            <a:ext cx="1910494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입찰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낙찰</a:t>
            </a:r>
          </a:p>
        </p:txBody>
      </p:sp>
    </p:spTree>
    <p:extLst>
      <p:ext uri="{BB962C8B-B14F-4D97-AF65-F5344CB8AC3E}">
        <p14:creationId xmlns:p14="http://schemas.microsoft.com/office/powerpoint/2010/main" val="221789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BCD9EF6-6D7C-466B-8D6E-FBE16AB5F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61" y="2252593"/>
            <a:ext cx="4311665" cy="43210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7599AD-0F9E-463A-A5B9-3F3DB3ED2794}"/>
              </a:ext>
            </a:extLst>
          </p:cNvPr>
          <p:cNvSpPr/>
          <p:nvPr/>
        </p:nvSpPr>
        <p:spPr>
          <a:xfrm>
            <a:off x="3675707" y="4233273"/>
            <a:ext cx="841972" cy="3115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692CCB57-D4DA-4008-A3BD-D5752D8322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4124" y="4413102"/>
            <a:ext cx="601807" cy="574964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1CBB1AC-EB8F-4E22-8009-39311055549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517679" y="4180437"/>
            <a:ext cx="1572520" cy="20861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42A433-4A62-490D-AA32-EE8605CEDCF1}"/>
              </a:ext>
            </a:extLst>
          </p:cNvPr>
          <p:cNvSpPr/>
          <p:nvPr/>
        </p:nvSpPr>
        <p:spPr>
          <a:xfrm>
            <a:off x="6023572" y="2287320"/>
            <a:ext cx="5093281" cy="35986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180B5-BE1E-4FC5-8D79-0FABEB915E70}"/>
              </a:ext>
            </a:extLst>
          </p:cNvPr>
          <p:cNvSpPr txBox="1"/>
          <p:nvPr/>
        </p:nvSpPr>
        <p:spPr>
          <a:xfrm>
            <a:off x="4534279" y="1606262"/>
            <a:ext cx="2978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경매 마감일이 지났을 경우</a:t>
            </a:r>
            <a:r>
              <a:rPr lang="en-US" altLang="ko-KR" b="1" dirty="0"/>
              <a:t>(</a:t>
            </a:r>
            <a:r>
              <a:rPr lang="ko-KR" altLang="en-US" b="1" dirty="0"/>
              <a:t>판매자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20" name="그림 19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3D048C07-20FD-4AFE-A230-A2BC7303CC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40770" y="5311037"/>
            <a:ext cx="601807" cy="5749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591B20-A795-4E6F-B202-BAD047D732AE}"/>
              </a:ext>
            </a:extLst>
          </p:cNvPr>
          <p:cNvSpPr txBox="1"/>
          <p:nvPr/>
        </p:nvSpPr>
        <p:spPr>
          <a:xfrm>
            <a:off x="6147302" y="6147302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거래가 끝났을 경우 거래 완료하기 버튼을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46231-E4BE-4CFF-9640-0BF65B770311}"/>
              </a:ext>
            </a:extLst>
          </p:cNvPr>
          <p:cNvSpPr txBox="1"/>
          <p:nvPr/>
        </p:nvSpPr>
        <p:spPr>
          <a:xfrm>
            <a:off x="5140753" y="1002229"/>
            <a:ext cx="1910494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입찰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낙찰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E87ECE0-32A5-44D7-8BDA-0EFA0F9E4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73" y="2296016"/>
            <a:ext cx="5042781" cy="35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2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46231-E4BE-4CFF-9640-0BF65B770311}"/>
              </a:ext>
            </a:extLst>
          </p:cNvPr>
          <p:cNvSpPr txBox="1"/>
          <p:nvPr/>
        </p:nvSpPr>
        <p:spPr>
          <a:xfrm>
            <a:off x="5078390" y="991336"/>
            <a:ext cx="2023618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Font typeface="+mj-lt"/>
              <a:buAutoNum type="arabicParenR" startAt="2"/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채팅 서비스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6298A9-AF67-45F1-B99C-B52F5623E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0" y="1614488"/>
            <a:ext cx="3270618" cy="2294854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070C9B-FED2-4E1C-A0BD-367A5583EDDC}"/>
              </a:ext>
            </a:extLst>
          </p:cNvPr>
          <p:cNvSpPr/>
          <p:nvPr/>
        </p:nvSpPr>
        <p:spPr>
          <a:xfrm>
            <a:off x="1189747" y="2761915"/>
            <a:ext cx="393956" cy="216955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AFFCDB-F76A-4B7F-B3DB-E35F75006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10" y="4064519"/>
            <a:ext cx="4397015" cy="235798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953175-DBDF-45B7-AEA5-D898038E9CCA}"/>
              </a:ext>
            </a:extLst>
          </p:cNvPr>
          <p:cNvSpPr/>
          <p:nvPr/>
        </p:nvSpPr>
        <p:spPr>
          <a:xfrm>
            <a:off x="3780547" y="4143040"/>
            <a:ext cx="305678" cy="2289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8783B1-B381-425F-87A5-373F090C3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736" y="2213422"/>
            <a:ext cx="5948287" cy="408817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BBB7A0-C540-41BE-9BAA-E5798EE2269F}"/>
              </a:ext>
            </a:extLst>
          </p:cNvPr>
          <p:cNvSpPr/>
          <p:nvPr/>
        </p:nvSpPr>
        <p:spPr>
          <a:xfrm>
            <a:off x="5710736" y="2479248"/>
            <a:ext cx="5948287" cy="38223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ACEDC8F-8E65-45B0-8D86-7BA08347FA69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4086225" y="4257508"/>
            <a:ext cx="1624511" cy="13291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8F8457-05AB-4B51-9F74-542D35BBAE11}"/>
              </a:ext>
            </a:extLst>
          </p:cNvPr>
          <p:cNvSpPr/>
          <p:nvPr/>
        </p:nvSpPr>
        <p:spPr>
          <a:xfrm>
            <a:off x="5797485" y="2804768"/>
            <a:ext cx="2111603" cy="3369789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27EA5C6-F043-437D-B60E-9501C37987C5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 flipV="1">
            <a:off x="1583703" y="2804768"/>
            <a:ext cx="5269584" cy="65625"/>
          </a:xfrm>
          <a:prstGeom prst="bentConnector4">
            <a:avLst>
              <a:gd name="adj1" fmla="val 48390"/>
              <a:gd name="adj2" fmla="val 513643"/>
            </a:avLst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520130-5EEE-4FEE-BCFE-CB830CF43AB5}"/>
              </a:ext>
            </a:extLst>
          </p:cNvPr>
          <p:cNvSpPr txBox="1"/>
          <p:nvPr/>
        </p:nvSpPr>
        <p:spPr>
          <a:xfrm>
            <a:off x="4534279" y="1606262"/>
            <a:ext cx="297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물품 직거래를 위해 채팅</a:t>
            </a:r>
          </a:p>
        </p:txBody>
      </p:sp>
    </p:spTree>
    <p:extLst>
      <p:ext uri="{BB962C8B-B14F-4D97-AF65-F5344CB8AC3E}">
        <p14:creationId xmlns:p14="http://schemas.microsoft.com/office/powerpoint/2010/main" val="117031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E7ADB5A-F63B-4E76-8B06-A04C2958B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38" y="1939294"/>
            <a:ext cx="5829587" cy="4011184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46231-E4BE-4CFF-9640-0BF65B770311}"/>
              </a:ext>
            </a:extLst>
          </p:cNvPr>
          <p:cNvSpPr txBox="1"/>
          <p:nvPr/>
        </p:nvSpPr>
        <p:spPr>
          <a:xfrm>
            <a:off x="5078390" y="991336"/>
            <a:ext cx="2023618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Font typeface="+mj-lt"/>
              <a:buAutoNum type="arabicParenR" startAt="2"/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채팅 서비스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953175-DBDF-45B7-AEA5-D898038E9CCA}"/>
              </a:ext>
            </a:extLst>
          </p:cNvPr>
          <p:cNvSpPr/>
          <p:nvPr/>
        </p:nvSpPr>
        <p:spPr>
          <a:xfrm>
            <a:off x="302837" y="2492222"/>
            <a:ext cx="2178421" cy="469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ACEDC8F-8E65-45B0-8D86-7BA08347FA69}"/>
              </a:ext>
            </a:extLst>
          </p:cNvPr>
          <p:cNvCxnSpPr>
            <a:cxnSpLocks/>
            <a:stCxn id="19" idx="0"/>
            <a:endCxn id="24" idx="0"/>
          </p:cNvCxnSpPr>
          <p:nvPr/>
        </p:nvCxnSpPr>
        <p:spPr>
          <a:xfrm rot="5400000" flipH="1" flipV="1">
            <a:off x="2717879" y="903259"/>
            <a:ext cx="263132" cy="2914794"/>
          </a:xfrm>
          <a:prstGeom prst="bentConnector3">
            <a:avLst>
              <a:gd name="adj1" fmla="val 186877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8F8457-05AB-4B51-9F74-542D35BBAE11}"/>
              </a:ext>
            </a:extLst>
          </p:cNvPr>
          <p:cNvSpPr/>
          <p:nvPr/>
        </p:nvSpPr>
        <p:spPr>
          <a:xfrm>
            <a:off x="2602292" y="2229090"/>
            <a:ext cx="3409099" cy="34315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E67832F-0FF8-4205-86BA-8786EEBD2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236" y="1544274"/>
            <a:ext cx="3442615" cy="478111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051B77E-1CDD-4FED-9313-B6310495D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024" y="3486917"/>
            <a:ext cx="2060855" cy="915936"/>
          </a:xfrm>
          <a:prstGeom prst="rect">
            <a:avLst/>
          </a:prstGeom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A575C45-AD40-434E-963E-847258BA0E12}"/>
              </a:ext>
            </a:extLst>
          </p:cNvPr>
          <p:cNvSpPr/>
          <p:nvPr/>
        </p:nvSpPr>
        <p:spPr>
          <a:xfrm>
            <a:off x="6353666" y="3886234"/>
            <a:ext cx="169303" cy="103695"/>
          </a:xfrm>
          <a:prstGeom prst="right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52B39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AFB7C5F-DB69-4951-93EF-18F053BC9FD6}"/>
              </a:ext>
            </a:extLst>
          </p:cNvPr>
          <p:cNvSpPr/>
          <p:nvPr/>
        </p:nvSpPr>
        <p:spPr>
          <a:xfrm>
            <a:off x="8364585" y="3893037"/>
            <a:ext cx="169303" cy="103695"/>
          </a:xfrm>
          <a:prstGeom prst="rightArrow">
            <a:avLst/>
          </a:prstGeom>
          <a:solidFill>
            <a:srgbClr val="152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52B39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A2EE74-90C3-4728-BDC9-135D9CDD533C}"/>
              </a:ext>
            </a:extLst>
          </p:cNvPr>
          <p:cNvSpPr txBox="1"/>
          <p:nvPr/>
        </p:nvSpPr>
        <p:spPr>
          <a:xfrm>
            <a:off x="4600904" y="1480704"/>
            <a:ext cx="297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웹소켓</a:t>
            </a:r>
            <a:endParaRPr lang="ko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F3FE77-B36D-43F1-9C0D-930A47B2ACB2}"/>
              </a:ext>
            </a:extLst>
          </p:cNvPr>
          <p:cNvSpPr txBox="1"/>
          <p:nvPr/>
        </p:nvSpPr>
        <p:spPr>
          <a:xfrm>
            <a:off x="6488590" y="4198799"/>
            <a:ext cx="19251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서버와 클라이언트 간의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양방향 통신 실현</a:t>
            </a:r>
          </a:p>
        </p:txBody>
      </p:sp>
    </p:spTree>
    <p:extLst>
      <p:ext uri="{BB962C8B-B14F-4D97-AF65-F5344CB8AC3E}">
        <p14:creationId xmlns:p14="http://schemas.microsoft.com/office/powerpoint/2010/main" val="151364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46231-E4BE-4CFF-9640-0BF65B770311}"/>
              </a:ext>
            </a:extLst>
          </p:cNvPr>
          <p:cNvSpPr txBox="1"/>
          <p:nvPr/>
        </p:nvSpPr>
        <p:spPr>
          <a:xfrm>
            <a:off x="5078390" y="991336"/>
            <a:ext cx="2023618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Font typeface="+mj-lt"/>
              <a:buAutoNum type="arabicParenR" startAt="2"/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채팅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6F859-AC8F-46A9-A318-C0020ECC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78" y="1223095"/>
            <a:ext cx="3096486" cy="1376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422F3E-3EAA-4B3A-AA29-9F36FF6CB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162" y="1448008"/>
            <a:ext cx="3723091" cy="5295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F22D82-CE43-496B-94CE-5C158C9A0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547" y="2763861"/>
            <a:ext cx="2943820" cy="2948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A6D7D3-BD22-4806-9529-AC6AEA6BD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78" y="2763861"/>
            <a:ext cx="4461044" cy="3069526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D5739A-88FE-40CD-A42E-9E29B3245086}"/>
              </a:ext>
            </a:extLst>
          </p:cNvPr>
          <p:cNvSpPr/>
          <p:nvPr/>
        </p:nvSpPr>
        <p:spPr>
          <a:xfrm>
            <a:off x="2171762" y="5608950"/>
            <a:ext cx="2650260" cy="22443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9CDFB9-420F-457E-AA6F-A2DABC95DBAC}"/>
              </a:ext>
            </a:extLst>
          </p:cNvPr>
          <p:cNvSpPr/>
          <p:nvPr/>
        </p:nvSpPr>
        <p:spPr>
          <a:xfrm>
            <a:off x="4993547" y="4157221"/>
            <a:ext cx="2943820" cy="7824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9F4D41-25C7-4920-B59E-F4C305B4D407}"/>
              </a:ext>
            </a:extLst>
          </p:cNvPr>
          <p:cNvSpPr/>
          <p:nvPr/>
        </p:nvSpPr>
        <p:spPr>
          <a:xfrm>
            <a:off x="8203162" y="1448008"/>
            <a:ext cx="3723090" cy="52951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A40D1BC-9E36-43FA-AE82-83CEB68D4ED0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3714961" y="4330365"/>
            <a:ext cx="1060516" cy="1496655"/>
          </a:xfrm>
          <a:prstGeom prst="bentConnector2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50B219B-1427-4A80-9ABA-184AC7F2D662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7937367" y="4095607"/>
            <a:ext cx="265795" cy="45282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DA563A42-07BE-40E2-B0C3-450939AB4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682" y="1574365"/>
            <a:ext cx="4479902" cy="97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46231-E4BE-4CFF-9640-0BF65B770311}"/>
              </a:ext>
            </a:extLst>
          </p:cNvPr>
          <p:cNvSpPr txBox="1"/>
          <p:nvPr/>
        </p:nvSpPr>
        <p:spPr>
          <a:xfrm>
            <a:off x="5078390" y="991336"/>
            <a:ext cx="2023618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Font typeface="+mj-lt"/>
              <a:buAutoNum type="arabicParenR" startAt="2"/>
            </a:pP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채팅 서비스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6937D-C8E7-4D23-9471-9B4BE912F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3" y="2796583"/>
            <a:ext cx="5021002" cy="3815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5327B8-0A37-4939-B82C-7B47D8FBF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91" y="2796583"/>
            <a:ext cx="5637913" cy="3815720"/>
          </a:xfrm>
          <a:prstGeom prst="rect">
            <a:avLst/>
          </a:prstGeom>
          <a:ln w="38100">
            <a:solidFill>
              <a:srgbClr val="5B9BD5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B8B023-390C-4B80-97FF-ED09D2AEDD97}"/>
              </a:ext>
            </a:extLst>
          </p:cNvPr>
          <p:cNvSpPr/>
          <p:nvPr/>
        </p:nvSpPr>
        <p:spPr>
          <a:xfrm>
            <a:off x="1011129" y="5647578"/>
            <a:ext cx="4562915" cy="4807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9571B1-3566-466F-9832-428CB1023E98}"/>
              </a:ext>
            </a:extLst>
          </p:cNvPr>
          <p:cNvSpPr/>
          <p:nvPr/>
        </p:nvSpPr>
        <p:spPr>
          <a:xfrm>
            <a:off x="6052492" y="3361221"/>
            <a:ext cx="2101694" cy="4481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825C55C-E4AB-4A71-A645-D35925394D4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574044" y="3585286"/>
            <a:ext cx="478448" cy="230267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93B4E9-8ADE-4BDB-8ACD-3EC4708325B9}"/>
              </a:ext>
            </a:extLst>
          </p:cNvPr>
          <p:cNvSpPr/>
          <p:nvPr/>
        </p:nvSpPr>
        <p:spPr>
          <a:xfrm>
            <a:off x="553042" y="3092914"/>
            <a:ext cx="5021002" cy="2554664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B3BBA1-396F-4D04-851B-610E1DBD534E}"/>
              </a:ext>
            </a:extLst>
          </p:cNvPr>
          <p:cNvSpPr/>
          <p:nvPr/>
        </p:nvSpPr>
        <p:spPr>
          <a:xfrm>
            <a:off x="8380594" y="5807833"/>
            <a:ext cx="1982600" cy="50904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9059BB2-AC7F-49BC-986C-15E26DEC7F7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574044" y="4370246"/>
            <a:ext cx="2806550" cy="169211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A86971BC-69FF-47C7-85C5-932339351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42" y="1796517"/>
            <a:ext cx="4255629" cy="8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17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846851" y="1123256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3)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도메인 등록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B6132A-070C-427D-A0F4-6B61AC785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26" y="2206421"/>
            <a:ext cx="5535529" cy="351967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60BA108-D4E3-4818-AB06-734893BBD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465" y="1589218"/>
            <a:ext cx="5854784" cy="47540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AF2A42E-D425-434C-8ADA-40B81AD951BA}"/>
              </a:ext>
            </a:extLst>
          </p:cNvPr>
          <p:cNvSpPr/>
          <p:nvPr/>
        </p:nvSpPr>
        <p:spPr>
          <a:xfrm>
            <a:off x="6269045" y="4949696"/>
            <a:ext cx="5536875" cy="10955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26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846851" y="1123256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3)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스크립트 키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8CE467-5DF9-45A7-AE8B-0CAFF82EEC1F}"/>
              </a:ext>
            </a:extLst>
          </p:cNvPr>
          <p:cNvGrpSpPr/>
          <p:nvPr/>
        </p:nvGrpSpPr>
        <p:grpSpPr>
          <a:xfrm>
            <a:off x="715670" y="1667661"/>
            <a:ext cx="10725150" cy="1019175"/>
            <a:chOff x="715670" y="1667661"/>
            <a:chExt cx="10725150" cy="10191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1ACAA0B-A1E8-4761-A513-A9806797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670" y="1667661"/>
              <a:ext cx="10725150" cy="10191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19F97F9-F959-4342-B267-CB8BBF33D236}"/>
                </a:ext>
              </a:extLst>
            </p:cNvPr>
            <p:cNvSpPr/>
            <p:nvPr/>
          </p:nvSpPr>
          <p:spPr>
            <a:xfrm>
              <a:off x="5575176" y="1988598"/>
              <a:ext cx="5646199" cy="4172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9FDC211-F06E-49F0-87B4-281A53DB0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885" y="2821598"/>
            <a:ext cx="6527769" cy="40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89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846851" y="1123256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3)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내 현재 위치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44C9B74-22A4-4A2F-B5FF-05E289933394}"/>
              </a:ext>
            </a:extLst>
          </p:cNvPr>
          <p:cNvGrpSpPr/>
          <p:nvPr/>
        </p:nvGrpSpPr>
        <p:grpSpPr>
          <a:xfrm>
            <a:off x="0" y="1499170"/>
            <a:ext cx="6507746" cy="4386726"/>
            <a:chOff x="268504" y="1223962"/>
            <a:chExt cx="6507746" cy="43867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E156E6B-BC05-4EDC-8416-9E66EECFA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504" y="2336816"/>
              <a:ext cx="6367478" cy="327387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0E40C96-9745-4FBD-B121-33469C995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373" y="1223962"/>
              <a:ext cx="4158218" cy="46861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87CE50-C058-4E41-90F9-81CDFCFA8F5C}"/>
                </a:ext>
              </a:extLst>
            </p:cNvPr>
            <p:cNvSpPr/>
            <p:nvPr/>
          </p:nvSpPr>
          <p:spPr>
            <a:xfrm>
              <a:off x="292964" y="2343706"/>
              <a:ext cx="6312022" cy="32669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B663B81-EAEB-4E36-A15B-9FABC49DA2A6}"/>
                </a:ext>
              </a:extLst>
            </p:cNvPr>
            <p:cNvSpPr/>
            <p:nvPr/>
          </p:nvSpPr>
          <p:spPr>
            <a:xfrm>
              <a:off x="2655904" y="1253231"/>
              <a:ext cx="833020" cy="4157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6208B10-ACFD-4B17-AE46-B1AE6E24EB6C}"/>
                </a:ext>
              </a:extLst>
            </p:cNvPr>
            <p:cNvCxnSpPr>
              <a:cxnSpLocks/>
              <a:stCxn id="10" idx="2"/>
              <a:endCxn id="8" idx="0"/>
            </p:cNvCxnSpPr>
            <p:nvPr/>
          </p:nvCxnSpPr>
          <p:spPr>
            <a:xfrm>
              <a:off x="3072414" y="1669002"/>
              <a:ext cx="376561" cy="67470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D0A28C5-056C-45CF-92E4-901AABF54D56}"/>
                </a:ext>
              </a:extLst>
            </p:cNvPr>
            <p:cNvSpPr/>
            <p:nvPr/>
          </p:nvSpPr>
          <p:spPr>
            <a:xfrm>
              <a:off x="2778711" y="3462291"/>
              <a:ext cx="1349405" cy="6924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24C5185-7DCC-4F1E-BE00-19E1283949FF}"/>
                </a:ext>
              </a:extLst>
            </p:cNvPr>
            <p:cNvCxnSpPr>
              <a:cxnSpLocks/>
              <a:stCxn id="16" idx="7"/>
              <a:endCxn id="23" idx="1"/>
            </p:cNvCxnSpPr>
            <p:nvPr/>
          </p:nvCxnSpPr>
          <p:spPr>
            <a:xfrm flipV="1">
              <a:off x="3930500" y="2851952"/>
              <a:ext cx="331150" cy="71174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D60CA8A-FF5F-4D70-9525-40A5AA57A306}"/>
                </a:ext>
              </a:extLst>
            </p:cNvPr>
            <p:cNvGrpSpPr/>
            <p:nvPr/>
          </p:nvGrpSpPr>
          <p:grpSpPr>
            <a:xfrm>
              <a:off x="4237607" y="1894689"/>
              <a:ext cx="2538643" cy="1914525"/>
              <a:chOff x="5160886" y="1885811"/>
              <a:chExt cx="2538643" cy="1914525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AE6D344-9A13-45B6-97E0-13E9AA89A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4929" y="1885811"/>
                <a:ext cx="2514600" cy="1914525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C5E2A42-14F5-4A85-A23B-D4D18797AC07}"/>
                  </a:ext>
                </a:extLst>
              </p:cNvPr>
              <p:cNvSpPr/>
              <p:nvPr/>
            </p:nvSpPr>
            <p:spPr>
              <a:xfrm>
                <a:off x="5160886" y="1893903"/>
                <a:ext cx="2527176" cy="19057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1617464D-763B-4F51-97CA-B81127A1C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051" y="2492750"/>
            <a:ext cx="5430949" cy="2966757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343905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64601" y="2390566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4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1764" y="2390567"/>
            <a:ext cx="1258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64601" y="3667570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</a:t>
            </a:r>
            <a:r>
              <a:rPr lang="ko-KR" altLang="en-US" sz="24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기획 의도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4601" y="4001736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시장 조사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73074" y="4314156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3) </a:t>
            </a:r>
            <a:r>
              <a:rPr lang="ko-KR" altLang="en-US" sz="24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수행 목표</a:t>
            </a:r>
          </a:p>
        </p:txBody>
      </p:sp>
    </p:spTree>
    <p:extLst>
      <p:ext uri="{BB962C8B-B14F-4D97-AF65-F5344CB8AC3E}">
        <p14:creationId xmlns:p14="http://schemas.microsoft.com/office/powerpoint/2010/main" val="371666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846851" y="1123256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3)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(SSL</a:t>
            </a:r>
            <a:r>
              <a:rPr lang="ko-KR" altLang="en-US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인증서 사용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E11EAD-5AA8-4859-B8A9-6647917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08" y="2577743"/>
            <a:ext cx="4094060" cy="3124414"/>
          </a:xfrm>
          <a:prstGeom prst="rect">
            <a:avLst/>
          </a:prstGeom>
          <a:ln w="38100">
            <a:solidFill>
              <a:srgbClr val="FF0000"/>
            </a:solidFill>
            <a:prstDash val="sysDot"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BF2F32-3B98-4915-B688-C63682EF1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184" y="2541412"/>
            <a:ext cx="3988306" cy="3171020"/>
          </a:xfrm>
          <a:prstGeom prst="rect">
            <a:avLst/>
          </a:prstGeom>
          <a:ln w="38100">
            <a:solidFill>
              <a:srgbClr val="FF0000"/>
            </a:solidFill>
            <a:prstDash val="sysDot"/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EA091D-800F-43BF-93AC-EB34E1EB0E40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4341068" y="4126922"/>
            <a:ext cx="3751116" cy="1302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4443E7D-8582-4E84-94A6-DE65776B6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699" y="1698233"/>
            <a:ext cx="4728791" cy="22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76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B3768E0-9A15-4387-A1E9-E34F37ECE148}"/>
              </a:ext>
            </a:extLst>
          </p:cNvPr>
          <p:cNvCxnSpPr>
            <a:cxnSpLocks/>
            <a:stCxn id="26" idx="1"/>
            <a:endCxn id="4" idx="3"/>
          </p:cNvCxnSpPr>
          <p:nvPr/>
        </p:nvCxnSpPr>
        <p:spPr>
          <a:xfrm rot="10800000" flipV="1">
            <a:off x="3707678" y="3281680"/>
            <a:ext cx="1077683" cy="2174552"/>
          </a:xfrm>
          <a:prstGeom prst="bentConnector3">
            <a:avLst>
              <a:gd name="adj1" fmla="val 33973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8FF531F-2717-434B-9D7E-E96F63E10F01}"/>
              </a:ext>
            </a:extLst>
          </p:cNvPr>
          <p:cNvCxnSpPr>
            <a:cxnSpLocks/>
            <a:stCxn id="26" idx="0"/>
            <a:endCxn id="9" idx="3"/>
          </p:cNvCxnSpPr>
          <p:nvPr/>
        </p:nvCxnSpPr>
        <p:spPr>
          <a:xfrm rot="16200000" flipV="1">
            <a:off x="4331637" y="1888157"/>
            <a:ext cx="556926" cy="1762760"/>
          </a:xfrm>
          <a:prstGeom prst="bentConnector2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CF92252-7715-444B-9266-FE2D05F0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257" y="3000057"/>
            <a:ext cx="1531303" cy="2948707"/>
          </a:xfrm>
          <a:prstGeom prst="rect">
            <a:avLst/>
          </a:prstGeom>
          <a:ln w="38100">
            <a:solidFill>
              <a:srgbClr val="FFFFFF"/>
            </a:solidFill>
            <a:prstDash val="sysDash"/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28F5DB-3B83-4197-BEAF-E9A1A37B258B}"/>
              </a:ext>
            </a:extLst>
          </p:cNvPr>
          <p:cNvSpPr/>
          <p:nvPr/>
        </p:nvSpPr>
        <p:spPr>
          <a:xfrm>
            <a:off x="4785360" y="3048000"/>
            <a:ext cx="1412240" cy="46736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E8B7FAE-AA00-457D-A60C-01997CB16446}"/>
              </a:ext>
            </a:extLst>
          </p:cNvPr>
          <p:cNvGrpSpPr/>
          <p:nvPr/>
        </p:nvGrpSpPr>
        <p:grpSpPr>
          <a:xfrm>
            <a:off x="382587" y="1041083"/>
            <a:ext cx="4102398" cy="2899982"/>
            <a:chOff x="311467" y="848043"/>
            <a:chExt cx="4102398" cy="289998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42B8E20-4A17-4CC2-BCC3-D80409B9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467" y="848043"/>
              <a:ext cx="3346133" cy="2899982"/>
            </a:xfrm>
            <a:prstGeom prst="rect">
              <a:avLst/>
            </a:prstGeom>
            <a:ln w="28575">
              <a:solidFill>
                <a:srgbClr val="00B050"/>
              </a:solidFill>
              <a:prstDash val="sysDash"/>
            </a:ln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494A7BB-0979-4B5D-9B94-8BE1E7C0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0452" y="863282"/>
              <a:ext cx="793413" cy="41687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833C45-F420-4279-853C-5DC4FCC802C8}"/>
              </a:ext>
            </a:extLst>
          </p:cNvPr>
          <p:cNvGrpSpPr/>
          <p:nvPr/>
        </p:nvGrpSpPr>
        <p:grpSpPr>
          <a:xfrm>
            <a:off x="367030" y="4054157"/>
            <a:ext cx="3890010" cy="2803843"/>
            <a:chOff x="326390" y="3942397"/>
            <a:chExt cx="3890010" cy="29156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716724-5F5F-4863-9564-13807DE4E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390" y="3942715"/>
              <a:ext cx="3340647" cy="2915285"/>
            </a:xfrm>
            <a:prstGeom prst="rect">
              <a:avLst/>
            </a:prstGeom>
            <a:ln w="28575">
              <a:solidFill>
                <a:srgbClr val="FF0000"/>
              </a:solidFill>
              <a:prstDash val="sysDash"/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FACBDB6-03A2-4490-94E1-47FD24F9F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3467" y="3942397"/>
              <a:ext cx="602933" cy="53775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846851" y="1123256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3)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기능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739127-E28F-4C33-BF9C-28C6CBE190F3}"/>
              </a:ext>
            </a:extLst>
          </p:cNvPr>
          <p:cNvSpPr/>
          <p:nvPr/>
        </p:nvSpPr>
        <p:spPr>
          <a:xfrm>
            <a:off x="5740400" y="3535680"/>
            <a:ext cx="436880" cy="23469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21">
            <a:extLst>
              <a:ext uri="{FF2B5EF4-FFF2-40B4-BE49-F238E27FC236}">
                <a16:creationId xmlns:a16="http://schemas.microsoft.com/office/drawing/2014/main" id="{E6CAE02C-A63F-45DD-A88C-0D956CD1D989}"/>
              </a:ext>
            </a:extLst>
          </p:cNvPr>
          <p:cNvCxnSpPr>
            <a:cxnSpLocks/>
            <a:stCxn id="55" idx="3"/>
            <a:endCxn id="60" idx="1"/>
          </p:cNvCxnSpPr>
          <p:nvPr/>
        </p:nvCxnSpPr>
        <p:spPr>
          <a:xfrm flipV="1">
            <a:off x="6177280" y="3030062"/>
            <a:ext cx="587058" cy="1679098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F9292DE1-CDFF-4204-B3C8-9BA3E8B8C1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338" y="1945323"/>
            <a:ext cx="5195540" cy="2169478"/>
          </a:xfrm>
          <a:prstGeom prst="rect">
            <a:avLst/>
          </a:prstGeom>
          <a:ln w="38100">
            <a:solidFill>
              <a:srgbClr val="FFC000"/>
            </a:solidFill>
            <a:prstDash val="sysDash"/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88181D7-EF56-4F9E-BE0F-0D6E9B77F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580" y="4288155"/>
            <a:ext cx="5158740" cy="2305685"/>
          </a:xfrm>
          <a:prstGeom prst="rect">
            <a:avLst/>
          </a:prstGeom>
          <a:ln w="38100">
            <a:solidFill>
              <a:srgbClr val="FFC000"/>
            </a:solidFill>
            <a:prstDash val="sysDash"/>
          </a:ln>
        </p:spPr>
      </p:pic>
      <p:cxnSp>
        <p:nvCxnSpPr>
          <p:cNvPr id="65" name="직선 화살표 연결선 21">
            <a:extLst>
              <a:ext uri="{FF2B5EF4-FFF2-40B4-BE49-F238E27FC236}">
                <a16:creationId xmlns:a16="http://schemas.microsoft.com/office/drawing/2014/main" id="{9DB94C74-D02E-4B99-8F06-0A2EA7BE6E10}"/>
              </a:ext>
            </a:extLst>
          </p:cNvPr>
          <p:cNvCxnSpPr>
            <a:cxnSpLocks/>
            <a:stCxn id="55" idx="3"/>
            <a:endCxn id="62" idx="1"/>
          </p:cNvCxnSpPr>
          <p:nvPr/>
        </p:nvCxnSpPr>
        <p:spPr>
          <a:xfrm>
            <a:off x="6177280" y="4709160"/>
            <a:ext cx="622300" cy="731838"/>
          </a:xfrm>
          <a:prstGeom prst="bentConnector3">
            <a:avLst>
              <a:gd name="adj1" fmla="val 46735"/>
            </a:avLst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559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846851" y="1123256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3)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상품위치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30D743-5799-4200-BE63-36986EAA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4" y="2142000"/>
            <a:ext cx="4289515" cy="3668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B30CC9-5732-42AC-A7D8-404E043B9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261" y="1831048"/>
            <a:ext cx="2324100" cy="1428750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7E8ED-2459-4C44-B563-E683F3423280}"/>
              </a:ext>
            </a:extLst>
          </p:cNvPr>
          <p:cNvSpPr txBox="1"/>
          <p:nvPr/>
        </p:nvSpPr>
        <p:spPr>
          <a:xfrm>
            <a:off x="4756934" y="3318554"/>
            <a:ext cx="1551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물품들의 위치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6DDF2D-F1C8-4668-BED9-6381A967D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089" y="2835667"/>
            <a:ext cx="5870772" cy="807164"/>
          </a:xfrm>
          <a:prstGeom prst="rect">
            <a:avLst/>
          </a:prstGeom>
          <a:ln w="57150">
            <a:solidFill>
              <a:schemeClr val="bg1"/>
            </a:solidFill>
            <a:prstDash val="sysDash"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EBC4CA-5473-4686-9851-D4CFC8B49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047" y="3831030"/>
            <a:ext cx="5885087" cy="2857447"/>
          </a:xfrm>
          <a:prstGeom prst="rect">
            <a:avLst/>
          </a:prstGeom>
          <a:ln w="57150">
            <a:solidFill>
              <a:schemeClr val="bg1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3753031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846851" y="1123256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3)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상품위치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B30CC9-5732-42AC-A7D8-404E043B9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9" y="2084770"/>
            <a:ext cx="5600170" cy="3442727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7E8ED-2459-4C44-B563-E683F3423280}"/>
              </a:ext>
            </a:extLst>
          </p:cNvPr>
          <p:cNvSpPr txBox="1"/>
          <p:nvPr/>
        </p:nvSpPr>
        <p:spPr>
          <a:xfrm>
            <a:off x="2160305" y="5702651"/>
            <a:ext cx="1551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물품들의 위치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65102F-2D0D-45B1-9E4A-97010C51D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465" y="1764018"/>
            <a:ext cx="5091487" cy="4109996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4B9FA1A-1B7C-4FCB-B488-0871A4A995C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5736089" y="3806134"/>
            <a:ext cx="304376" cy="1288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3A5DA3-5D03-459E-84C3-6C6CA4259389}"/>
              </a:ext>
            </a:extLst>
          </p:cNvPr>
          <p:cNvSpPr txBox="1"/>
          <p:nvPr/>
        </p:nvSpPr>
        <p:spPr>
          <a:xfrm>
            <a:off x="7488792" y="604120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경매 물품 상세정보</a:t>
            </a:r>
          </a:p>
        </p:txBody>
      </p:sp>
    </p:spTree>
    <p:extLst>
      <p:ext uri="{BB962C8B-B14F-4D97-AF65-F5344CB8AC3E}">
        <p14:creationId xmlns:p14="http://schemas.microsoft.com/office/powerpoint/2010/main" val="2542355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846851" y="1123256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3)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지도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기능</a:t>
            </a:r>
            <a:r>
              <a:rPr lang="en-US" altLang="ko-KR" sz="11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sz="20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C974E8-291D-4607-878B-473A108AD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10" y="1690293"/>
            <a:ext cx="3161406" cy="2453992"/>
          </a:xfrm>
          <a:prstGeom prst="rect">
            <a:avLst/>
          </a:prstGeom>
          <a:ln w="57150">
            <a:solidFill>
              <a:schemeClr val="bg1"/>
            </a:solidFill>
            <a:prstDash val="sysDash"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B68CAA-8C15-4F4F-AB28-03A6D234B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220" y="1690293"/>
            <a:ext cx="3257549" cy="2520181"/>
          </a:xfrm>
          <a:prstGeom prst="rect">
            <a:avLst/>
          </a:prstGeom>
          <a:ln w="57150">
            <a:solidFill>
              <a:schemeClr val="bg1"/>
            </a:solidFill>
            <a:prstDash val="sysDash"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92F64A-5953-4737-B17A-30BDD3E2D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640" y="4482253"/>
            <a:ext cx="3327698" cy="2293772"/>
          </a:xfrm>
          <a:prstGeom prst="rect">
            <a:avLst/>
          </a:prstGeom>
          <a:ln w="57150">
            <a:solidFill>
              <a:schemeClr val="bg1"/>
            </a:solidFill>
            <a:prstDash val="sysDash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E9D6D8-19BD-4272-9393-0279F116F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29" y="4482253"/>
            <a:ext cx="3170931" cy="2283153"/>
          </a:xfrm>
          <a:prstGeom prst="rect">
            <a:avLst/>
          </a:prstGeom>
          <a:ln w="57150">
            <a:solidFill>
              <a:schemeClr val="bg1"/>
            </a:solidFill>
            <a:prstDash val="sysDash"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A4D893-210C-460C-9725-6DFD14BB2682}"/>
              </a:ext>
            </a:extLst>
          </p:cNvPr>
          <p:cNvSpPr/>
          <p:nvPr/>
        </p:nvSpPr>
        <p:spPr>
          <a:xfrm>
            <a:off x="3608572" y="6445091"/>
            <a:ext cx="952985" cy="3244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모두보기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E34098-28BF-4F18-A72B-A4B593C767B4}"/>
              </a:ext>
            </a:extLst>
          </p:cNvPr>
          <p:cNvSpPr/>
          <p:nvPr/>
        </p:nvSpPr>
        <p:spPr>
          <a:xfrm>
            <a:off x="9980932" y="6373967"/>
            <a:ext cx="952985" cy="3244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5km</a:t>
            </a:r>
            <a:endParaRPr lang="ko-KR" altLang="en-US" sz="14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D8C568-C64E-4CD6-9099-0A1B302E33F1}"/>
              </a:ext>
            </a:extLst>
          </p:cNvPr>
          <p:cNvSpPr/>
          <p:nvPr/>
        </p:nvSpPr>
        <p:spPr>
          <a:xfrm>
            <a:off x="9980933" y="3931008"/>
            <a:ext cx="952985" cy="3244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3km</a:t>
            </a:r>
            <a:endParaRPr lang="ko-KR" altLang="en-US" sz="1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A33EF0-0B7F-4443-AE2B-1A26E284CBEB}"/>
              </a:ext>
            </a:extLst>
          </p:cNvPr>
          <p:cNvSpPr/>
          <p:nvPr/>
        </p:nvSpPr>
        <p:spPr>
          <a:xfrm>
            <a:off x="3608571" y="3808866"/>
            <a:ext cx="952985" cy="32442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1km</a:t>
            </a:r>
            <a:endParaRPr lang="ko-KR" altLang="en-US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71CC25-BC6F-4D5B-BAF3-6F0DEDFE1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738" y="3370906"/>
            <a:ext cx="1170524" cy="1524762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65772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654656" y="1079735"/>
            <a:ext cx="2882687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4)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관리자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통계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6CD8DA-4392-424A-A879-87944FA8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3" y="2064336"/>
            <a:ext cx="2744683" cy="3298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29DDC1-8404-4362-AA18-C0A25468F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797" y="1862962"/>
            <a:ext cx="4315954" cy="3499469"/>
          </a:xfrm>
          <a:prstGeom prst="rect">
            <a:avLst/>
          </a:prstGeom>
        </p:spPr>
      </p:pic>
      <p:pic>
        <p:nvPicPr>
          <p:cNvPr id="4" name="그림 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55665DD3-A9C0-4A96-B337-21F2B6FA13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92" y="2197671"/>
            <a:ext cx="4136614" cy="26154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BB312D-5AD8-4668-91BD-54E164C70219}"/>
              </a:ext>
            </a:extLst>
          </p:cNvPr>
          <p:cNvSpPr/>
          <p:nvPr/>
        </p:nvSpPr>
        <p:spPr>
          <a:xfrm>
            <a:off x="650314" y="4466897"/>
            <a:ext cx="1746045" cy="212737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7" name="그림 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5373E545-C1E3-4883-B553-2391D31EFC1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6448" y="4564456"/>
            <a:ext cx="531856" cy="5477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6E8EA6-9424-47DD-B40D-8CB720117A0A}"/>
              </a:ext>
            </a:extLst>
          </p:cNvPr>
          <p:cNvSpPr/>
          <p:nvPr/>
        </p:nvSpPr>
        <p:spPr>
          <a:xfrm>
            <a:off x="4393429" y="2104021"/>
            <a:ext cx="1516144" cy="170287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2AB9D09-FFF8-47A2-A4DD-D7BA83B19883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872677" y="2326731"/>
            <a:ext cx="2107515" cy="69477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7F43C4-4751-4014-9136-2DC0D27C9680}"/>
              </a:ext>
            </a:extLst>
          </p:cNvPr>
          <p:cNvSpPr/>
          <p:nvPr/>
        </p:nvSpPr>
        <p:spPr>
          <a:xfrm>
            <a:off x="7980192" y="2148740"/>
            <a:ext cx="1083814" cy="35598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E1EC239-104D-407D-BFF3-12518D214B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62" y="4679634"/>
            <a:ext cx="3457672" cy="210336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1993C8-B663-4312-9102-F708CBD5ED79}"/>
              </a:ext>
            </a:extLst>
          </p:cNvPr>
          <p:cNvSpPr/>
          <p:nvPr/>
        </p:nvSpPr>
        <p:spPr>
          <a:xfrm>
            <a:off x="6769562" y="4660329"/>
            <a:ext cx="3457672" cy="21156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301151-60F3-4FA9-B651-241138D6E348}"/>
              </a:ext>
            </a:extLst>
          </p:cNvPr>
          <p:cNvSpPr txBox="1"/>
          <p:nvPr/>
        </p:nvSpPr>
        <p:spPr>
          <a:xfrm>
            <a:off x="295289" y="1629423"/>
            <a:ext cx="260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관리자 로그인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58BDED-506A-49BF-B51C-D9DA2079952D}"/>
              </a:ext>
            </a:extLst>
          </p:cNvPr>
          <p:cNvSpPr txBox="1"/>
          <p:nvPr/>
        </p:nvSpPr>
        <p:spPr>
          <a:xfrm>
            <a:off x="4393429" y="1588850"/>
            <a:ext cx="260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관리자 메인 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7A46CB-DC70-4A61-BD9A-2AC42B6BA975}"/>
              </a:ext>
            </a:extLst>
          </p:cNvPr>
          <p:cNvSpPr txBox="1"/>
          <p:nvPr/>
        </p:nvSpPr>
        <p:spPr>
          <a:xfrm>
            <a:off x="8926200" y="1661679"/>
            <a:ext cx="260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구글 </a:t>
            </a:r>
            <a:r>
              <a:rPr lang="ko-KR" altLang="en-US" b="1" dirty="0" err="1"/>
              <a:t>애널리틱스</a:t>
            </a:r>
            <a:r>
              <a:rPr lang="en-US" altLang="ko-KR" b="1" dirty="0"/>
              <a:t>(API)</a:t>
            </a:r>
            <a:endParaRPr lang="ko-KR" alt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8E9666-9112-4AE9-A8F0-4EA9458632CA}"/>
              </a:ext>
            </a:extLst>
          </p:cNvPr>
          <p:cNvSpPr txBox="1"/>
          <p:nvPr/>
        </p:nvSpPr>
        <p:spPr>
          <a:xfrm>
            <a:off x="7956491" y="4295020"/>
            <a:ext cx="118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추적코드</a:t>
            </a:r>
          </a:p>
        </p:txBody>
      </p:sp>
    </p:spTree>
    <p:extLst>
      <p:ext uri="{BB962C8B-B14F-4D97-AF65-F5344CB8AC3E}">
        <p14:creationId xmlns:p14="http://schemas.microsoft.com/office/powerpoint/2010/main" val="3504589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1F7624-C8B4-4D1E-80A4-B545A54F6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5" t="5453" r="3751" b="800"/>
          <a:stretch/>
        </p:blipFill>
        <p:spPr>
          <a:xfrm>
            <a:off x="792280" y="2106754"/>
            <a:ext cx="3959947" cy="35126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084EDC-5C35-4CA2-8BCC-DA9CC9CCD9B6}"/>
              </a:ext>
            </a:extLst>
          </p:cNvPr>
          <p:cNvSpPr txBox="1"/>
          <p:nvPr/>
        </p:nvSpPr>
        <p:spPr>
          <a:xfrm>
            <a:off x="4422163" y="1111797"/>
            <a:ext cx="3347674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4)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관리자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상품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AC6128-6C55-4E9E-89D4-E2FFE7EB102A}"/>
              </a:ext>
            </a:extLst>
          </p:cNvPr>
          <p:cNvSpPr/>
          <p:nvPr/>
        </p:nvSpPr>
        <p:spPr>
          <a:xfrm>
            <a:off x="792279" y="2147734"/>
            <a:ext cx="3959947" cy="35126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62043D-6B6C-4F28-8032-58582004024C}"/>
              </a:ext>
            </a:extLst>
          </p:cNvPr>
          <p:cNvSpPr txBox="1"/>
          <p:nvPr/>
        </p:nvSpPr>
        <p:spPr>
          <a:xfrm>
            <a:off x="2290714" y="1652085"/>
            <a:ext cx="114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상품관리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7DB4051E-C526-464A-B7F2-52C521794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370" y="2066138"/>
            <a:ext cx="4607468" cy="386047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700FC8-3E14-4F45-9AF2-CB802A412BFE}"/>
              </a:ext>
            </a:extLst>
          </p:cNvPr>
          <p:cNvSpPr/>
          <p:nvPr/>
        </p:nvSpPr>
        <p:spPr>
          <a:xfrm>
            <a:off x="7653091" y="2172016"/>
            <a:ext cx="1575750" cy="125698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27" name="그림 26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BA8C9ED9-2D63-459E-AB4D-BBE5A2AE991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5496" y="3301013"/>
            <a:ext cx="601807" cy="5346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E587B8A-9DB5-4A9D-88EF-824EE1DCA99C}"/>
              </a:ext>
            </a:extLst>
          </p:cNvPr>
          <p:cNvSpPr txBox="1"/>
          <p:nvPr/>
        </p:nvSpPr>
        <p:spPr>
          <a:xfrm>
            <a:off x="8056127" y="1643867"/>
            <a:ext cx="114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상품관리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1E3F7E6-4A0D-4238-B3B1-465328FEFBA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52226" y="3996373"/>
            <a:ext cx="141514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D94467-28FF-4A21-AEE6-0931CA7988BE}"/>
              </a:ext>
            </a:extLst>
          </p:cNvPr>
          <p:cNvSpPr/>
          <p:nvPr/>
        </p:nvSpPr>
        <p:spPr>
          <a:xfrm>
            <a:off x="792275" y="3568459"/>
            <a:ext cx="3959949" cy="922262"/>
          </a:xfrm>
          <a:prstGeom prst="rect">
            <a:avLst/>
          </a:prstGeom>
          <a:noFill/>
          <a:ln w="28575" cmpd="sng">
            <a:solidFill>
              <a:srgbClr val="FF0000">
                <a:alpha val="99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771302-F76B-4614-A537-54C72ED77B4D}"/>
              </a:ext>
            </a:extLst>
          </p:cNvPr>
          <p:cNvSpPr/>
          <p:nvPr/>
        </p:nvSpPr>
        <p:spPr>
          <a:xfrm>
            <a:off x="792278" y="2147603"/>
            <a:ext cx="3959945" cy="1420725"/>
          </a:xfrm>
          <a:prstGeom prst="rect">
            <a:avLst/>
          </a:prstGeom>
          <a:noFill/>
          <a:ln w="28575" cmpd="sng">
            <a:solidFill>
              <a:srgbClr val="FF0000">
                <a:alpha val="99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C207F-6EC4-4781-ABD1-3B41C1F46C42}"/>
              </a:ext>
            </a:extLst>
          </p:cNvPr>
          <p:cNvSpPr/>
          <p:nvPr/>
        </p:nvSpPr>
        <p:spPr>
          <a:xfrm>
            <a:off x="792278" y="4490720"/>
            <a:ext cx="3959945" cy="1169655"/>
          </a:xfrm>
          <a:prstGeom prst="rect">
            <a:avLst/>
          </a:prstGeom>
          <a:noFill/>
          <a:ln w="28575" cmpd="sng">
            <a:solidFill>
              <a:srgbClr val="FF0000">
                <a:alpha val="99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BA2C0E-8B40-4741-982C-2DF14F4C2B79}"/>
              </a:ext>
            </a:extLst>
          </p:cNvPr>
          <p:cNvSpPr txBox="1"/>
          <p:nvPr/>
        </p:nvSpPr>
        <p:spPr>
          <a:xfrm>
            <a:off x="442316" y="2335434"/>
            <a:ext cx="349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상품정보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61676-F04E-4A23-8A4F-9A38430AC04F}"/>
              </a:ext>
            </a:extLst>
          </p:cNvPr>
          <p:cNvSpPr txBox="1"/>
          <p:nvPr/>
        </p:nvSpPr>
        <p:spPr>
          <a:xfrm>
            <a:off x="442312" y="3536484"/>
            <a:ext cx="349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경매현황</a:t>
            </a:r>
            <a:endParaRPr lang="ko-KR" alt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69E64-1D27-48E0-B090-252CF1D4AB78}"/>
              </a:ext>
            </a:extLst>
          </p:cNvPr>
          <p:cNvSpPr txBox="1"/>
          <p:nvPr/>
        </p:nvSpPr>
        <p:spPr>
          <a:xfrm>
            <a:off x="442312" y="4616908"/>
            <a:ext cx="349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낙찰순위</a:t>
            </a:r>
          </a:p>
        </p:txBody>
      </p:sp>
    </p:spTree>
    <p:extLst>
      <p:ext uri="{BB962C8B-B14F-4D97-AF65-F5344CB8AC3E}">
        <p14:creationId xmlns:p14="http://schemas.microsoft.com/office/powerpoint/2010/main" val="1919289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내용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F8C2BA-774F-4D19-B129-86FF85730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53" t="7443" r="1552" b="4588"/>
          <a:stretch/>
        </p:blipFill>
        <p:spPr>
          <a:xfrm>
            <a:off x="169747" y="1960775"/>
            <a:ext cx="4292345" cy="3951770"/>
          </a:xfrm>
          <a:prstGeom prst="rect">
            <a:avLst/>
          </a:prstGeom>
        </p:spPr>
      </p:pic>
      <p:pic>
        <p:nvPicPr>
          <p:cNvPr id="6" name="그림 5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4EE41919-6661-4AE3-B8F5-6AA8383B9E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1617" y="3219218"/>
            <a:ext cx="601807" cy="57496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C56189A-2479-460B-A1E2-F3D2926F7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22" y="1971419"/>
            <a:ext cx="5310293" cy="3774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03DC1B-EA5E-41B9-B804-E6E65B93E381}"/>
              </a:ext>
            </a:extLst>
          </p:cNvPr>
          <p:cNvSpPr txBox="1"/>
          <p:nvPr/>
        </p:nvSpPr>
        <p:spPr>
          <a:xfrm>
            <a:off x="4422163" y="1111797"/>
            <a:ext cx="3347674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4)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관리자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회원</a:t>
            </a:r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)</a:t>
            </a:r>
            <a:endParaRPr lang="ko-KR" altLang="en-US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74B94D-24A7-4AF9-9BE9-CB8132444E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695" t="4061" r="30714" b="67174"/>
          <a:stretch/>
        </p:blipFill>
        <p:spPr>
          <a:xfrm>
            <a:off x="10268931" y="1660556"/>
            <a:ext cx="1923069" cy="13103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40434C0-F28F-4FB1-909A-140F7FE07D98}"/>
              </a:ext>
            </a:extLst>
          </p:cNvPr>
          <p:cNvSpPr/>
          <p:nvPr/>
        </p:nvSpPr>
        <p:spPr>
          <a:xfrm>
            <a:off x="169747" y="1960775"/>
            <a:ext cx="4292345" cy="395177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7D6892-CFB7-4698-B01B-FBB452055A69}"/>
              </a:ext>
            </a:extLst>
          </p:cNvPr>
          <p:cNvSpPr/>
          <p:nvPr/>
        </p:nvSpPr>
        <p:spPr>
          <a:xfrm>
            <a:off x="5596127" y="4223208"/>
            <a:ext cx="1769384" cy="24306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67F26A-4F76-4B9E-A08B-83B42459BBD1}"/>
              </a:ext>
            </a:extLst>
          </p:cNvPr>
          <p:cNvSpPr/>
          <p:nvPr/>
        </p:nvSpPr>
        <p:spPr>
          <a:xfrm>
            <a:off x="10268931" y="1660554"/>
            <a:ext cx="1923069" cy="131032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9F691D-1307-425E-A039-6D126C63B4FC}"/>
              </a:ext>
            </a:extLst>
          </p:cNvPr>
          <p:cNvSpPr/>
          <p:nvPr/>
        </p:nvSpPr>
        <p:spPr>
          <a:xfrm>
            <a:off x="9513374" y="3096671"/>
            <a:ext cx="581522" cy="24509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25" name="그림 24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E25CF5B7-8456-4A12-A199-ED360D9D827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68482" y="2766803"/>
            <a:ext cx="601807" cy="5749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9E6EF02-53F4-4A7B-BFA7-4586702FA6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12" t="3053" r="31421" b="68072"/>
          <a:stretch/>
        </p:blipFill>
        <p:spPr>
          <a:xfrm>
            <a:off x="10094896" y="3716482"/>
            <a:ext cx="2097104" cy="13269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C85635-EDEA-4B33-95C7-13C2CE70C08E}"/>
              </a:ext>
            </a:extLst>
          </p:cNvPr>
          <p:cNvSpPr/>
          <p:nvPr/>
        </p:nvSpPr>
        <p:spPr>
          <a:xfrm>
            <a:off x="10094896" y="3733084"/>
            <a:ext cx="2097104" cy="131032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30" name="그림 29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49099AF5-A9D7-4BB7-A532-A6271E536B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68481" y="4937584"/>
            <a:ext cx="601807" cy="574964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6DC97FE-DD80-4E42-B267-FD90893978B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794965" y="2315718"/>
            <a:ext cx="473966" cy="73856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D0FF39E-E9E1-4837-AF0E-93A0244FABE8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538608" y="3384151"/>
            <a:ext cx="556288" cy="100409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48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8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0701" y="2388869"/>
            <a:ext cx="864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4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7864" y="2388870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결과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15228" y="3686424"/>
            <a:ext cx="27622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문제점 및 개선방안</a:t>
            </a:r>
            <a:endParaRPr lang="en-US" altLang="ko-KR" sz="20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buAutoNum type="arabicParenR"/>
            </a:pPr>
            <a:r>
              <a:rPr lang="en-US" altLang="ko-KR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Lesson learned</a:t>
            </a:r>
          </a:p>
          <a:p>
            <a:pPr marL="342900" indent="-342900">
              <a:buAutoNum type="arabicParenR"/>
            </a:pPr>
            <a:r>
              <a:rPr lang="en-US" altLang="ko-KR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Q&amp;A</a:t>
            </a:r>
          </a:p>
          <a:p>
            <a:pPr marL="342900" indent="-342900">
              <a:buAutoNum type="arabicParenR"/>
            </a:pPr>
            <a:endParaRPr lang="en-US" altLang="ko-KR" sz="20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buAutoNum type="arabicParenR"/>
            </a:pPr>
            <a:endParaRPr lang="en-US" altLang="ko-KR" sz="2000" b="1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712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04. 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490235" y="1196408"/>
            <a:ext cx="2996987" cy="461665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문제점 및 개선방안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6EAF3B-49F8-4901-AC38-18E4E7EC6076}"/>
              </a:ext>
            </a:extLst>
          </p:cNvPr>
          <p:cNvSpPr/>
          <p:nvPr/>
        </p:nvSpPr>
        <p:spPr>
          <a:xfrm>
            <a:off x="942230" y="2740018"/>
            <a:ext cx="3112936" cy="4961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      </a:t>
            </a:r>
            <a:r>
              <a:rPr lang="ko-KR" altLang="en-US" sz="1600" b="1" dirty="0">
                <a:solidFill>
                  <a:schemeClr val="tx1"/>
                </a:solidFill>
              </a:rPr>
              <a:t>한정적인 거래 수단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C4A2D6E-3132-4D24-A251-FEAF347BC268}"/>
              </a:ext>
            </a:extLst>
          </p:cNvPr>
          <p:cNvSpPr/>
          <p:nvPr/>
        </p:nvSpPr>
        <p:spPr>
          <a:xfrm>
            <a:off x="942229" y="2741990"/>
            <a:ext cx="704088" cy="50214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BB55B4-F472-44C1-9B5D-EDE7E5F4CFA9}"/>
              </a:ext>
            </a:extLst>
          </p:cNvPr>
          <p:cNvSpPr/>
          <p:nvPr/>
        </p:nvSpPr>
        <p:spPr>
          <a:xfrm>
            <a:off x="943552" y="3472863"/>
            <a:ext cx="3112936" cy="4961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</a:rPr>
              <a:t>      </a:t>
            </a:r>
            <a:r>
              <a:rPr lang="ko-KR" altLang="en-US" sz="1600" b="1" dirty="0">
                <a:solidFill>
                  <a:schemeClr val="tx1"/>
                </a:solidFill>
              </a:rPr>
              <a:t>단일화된 수익구조</a:t>
            </a:r>
            <a:endParaRPr lang="ko-KR" altLang="en-US" sz="1700" b="1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8931A63-871C-4DCC-B890-CD5AC022D2D7}"/>
              </a:ext>
            </a:extLst>
          </p:cNvPr>
          <p:cNvSpPr/>
          <p:nvPr/>
        </p:nvSpPr>
        <p:spPr>
          <a:xfrm>
            <a:off x="943551" y="3474835"/>
            <a:ext cx="704088" cy="4940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8AA0F04-6924-411A-A95C-6F60737E1363}"/>
              </a:ext>
            </a:extLst>
          </p:cNvPr>
          <p:cNvSpPr/>
          <p:nvPr/>
        </p:nvSpPr>
        <p:spPr>
          <a:xfrm>
            <a:off x="944879" y="4205709"/>
            <a:ext cx="3112936" cy="4961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      일정관리 실패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38C451F-B2FC-49D9-B7E3-24F49EA63BA6}"/>
              </a:ext>
            </a:extLst>
          </p:cNvPr>
          <p:cNvSpPr/>
          <p:nvPr/>
        </p:nvSpPr>
        <p:spPr>
          <a:xfrm>
            <a:off x="944878" y="4207681"/>
            <a:ext cx="704088" cy="4940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A40C965-7A2B-461D-A27B-56D2F376AE36}"/>
              </a:ext>
            </a:extLst>
          </p:cNvPr>
          <p:cNvSpPr/>
          <p:nvPr/>
        </p:nvSpPr>
        <p:spPr>
          <a:xfrm>
            <a:off x="938254" y="4946498"/>
            <a:ext cx="3112936" cy="4961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   </a:t>
            </a:r>
            <a:r>
              <a:rPr lang="ko-KR" altLang="en-US" sz="1600" b="1" dirty="0">
                <a:solidFill>
                  <a:schemeClr val="tx1"/>
                </a:solidFill>
              </a:rPr>
              <a:t>디자인 문제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F0022DE-D33B-41A5-8053-9B74E2338075}"/>
              </a:ext>
            </a:extLst>
          </p:cNvPr>
          <p:cNvSpPr/>
          <p:nvPr/>
        </p:nvSpPr>
        <p:spPr>
          <a:xfrm>
            <a:off x="938253" y="4948470"/>
            <a:ext cx="704088" cy="4940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A4F9C35-EB0B-4E09-B810-4A3A771E45FE}"/>
              </a:ext>
            </a:extLst>
          </p:cNvPr>
          <p:cNvSpPr/>
          <p:nvPr/>
        </p:nvSpPr>
        <p:spPr>
          <a:xfrm>
            <a:off x="1645921" y="2274073"/>
            <a:ext cx="1820848" cy="326003"/>
          </a:xfrm>
          <a:prstGeom prst="roundRect">
            <a:avLst/>
          </a:prstGeom>
          <a:solidFill>
            <a:srgbClr val="152B39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문제점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5030EF9-4224-4012-BFE3-8D14319CD355}"/>
              </a:ext>
            </a:extLst>
          </p:cNvPr>
          <p:cNvSpPr/>
          <p:nvPr/>
        </p:nvSpPr>
        <p:spPr>
          <a:xfrm>
            <a:off x="8525122" y="2219740"/>
            <a:ext cx="1820848" cy="326003"/>
          </a:xfrm>
          <a:prstGeom prst="roundRect">
            <a:avLst/>
          </a:prstGeom>
          <a:solidFill>
            <a:srgbClr val="152B39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개선방안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C183B8B-2FF5-4FA9-9F56-CBF1E7F5C704}"/>
              </a:ext>
            </a:extLst>
          </p:cNvPr>
          <p:cNvSpPr/>
          <p:nvPr/>
        </p:nvSpPr>
        <p:spPr>
          <a:xfrm>
            <a:off x="7805529" y="2701586"/>
            <a:ext cx="3112936" cy="5425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결제시스템 추가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Ex)</a:t>
            </a:r>
            <a:r>
              <a:rPr lang="ko-KR" altLang="en-US" sz="1400" b="1" dirty="0">
                <a:solidFill>
                  <a:schemeClr val="tx1"/>
                </a:solidFill>
              </a:rPr>
              <a:t> 사이트를 통한 안전거래시스템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2A61164-4534-4458-AC77-C23E1B89F9D3}"/>
              </a:ext>
            </a:extLst>
          </p:cNvPr>
          <p:cNvSpPr/>
          <p:nvPr/>
        </p:nvSpPr>
        <p:spPr>
          <a:xfrm>
            <a:off x="7806851" y="3450335"/>
            <a:ext cx="3112936" cy="573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결제시스템 추가로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얻어지는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중개 수수료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F04DF5C-615F-44AE-B2EC-0D73DC71EB05}"/>
              </a:ext>
            </a:extLst>
          </p:cNvPr>
          <p:cNvSpPr/>
          <p:nvPr/>
        </p:nvSpPr>
        <p:spPr>
          <a:xfrm>
            <a:off x="7832033" y="4159326"/>
            <a:ext cx="3112936" cy="6432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일정기간내에 완료 가능한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 기능 위주 개발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39F7E46-750F-46E1-B1A8-C4DD334786AC}"/>
              </a:ext>
            </a:extLst>
          </p:cNvPr>
          <p:cNvSpPr/>
          <p:nvPr/>
        </p:nvSpPr>
        <p:spPr>
          <a:xfrm>
            <a:off x="7849260" y="4923967"/>
            <a:ext cx="3112936" cy="6101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B188E75-AE7B-45A6-BB3C-297A90B4E119}"/>
              </a:ext>
            </a:extLst>
          </p:cNvPr>
          <p:cNvCxnSpPr>
            <a:cxnSpLocks/>
            <a:stCxn id="3" idx="3"/>
            <a:endCxn id="33" idx="1"/>
          </p:cNvCxnSpPr>
          <p:nvPr/>
        </p:nvCxnSpPr>
        <p:spPr>
          <a:xfrm flipV="1">
            <a:off x="4055166" y="2972859"/>
            <a:ext cx="3750363" cy="1524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3EFBC51-9A59-49F0-A1E5-DD5B466B55CC}"/>
              </a:ext>
            </a:extLst>
          </p:cNvPr>
          <p:cNvCxnSpPr>
            <a:cxnSpLocks/>
            <a:stCxn id="10" idx="3"/>
            <a:endCxn id="37" idx="1"/>
          </p:cNvCxnSpPr>
          <p:nvPr/>
        </p:nvCxnSpPr>
        <p:spPr>
          <a:xfrm>
            <a:off x="4056488" y="3720944"/>
            <a:ext cx="3750363" cy="1590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1E241D9-D45C-4577-B3A1-47D2C663AB2A}"/>
              </a:ext>
            </a:extLst>
          </p:cNvPr>
          <p:cNvCxnSpPr>
            <a:cxnSpLocks/>
            <a:stCxn id="16" idx="3"/>
            <a:endCxn id="41" idx="1"/>
          </p:cNvCxnSpPr>
          <p:nvPr/>
        </p:nvCxnSpPr>
        <p:spPr>
          <a:xfrm>
            <a:off x="4057815" y="4453790"/>
            <a:ext cx="3774218" cy="2716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D8AE5CC-B5D0-4DCF-B74E-3CC13EC5C1A3}"/>
              </a:ext>
            </a:extLst>
          </p:cNvPr>
          <p:cNvCxnSpPr>
            <a:cxnSpLocks/>
            <a:stCxn id="20" idx="3"/>
            <a:endCxn id="45" idx="1"/>
          </p:cNvCxnSpPr>
          <p:nvPr/>
        </p:nvCxnSpPr>
        <p:spPr>
          <a:xfrm>
            <a:off x="4051190" y="5194579"/>
            <a:ext cx="3798070" cy="3445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51FD9E1E-2885-437B-AA14-D33472AC5CC4}"/>
              </a:ext>
            </a:extLst>
          </p:cNvPr>
          <p:cNvSpPr/>
          <p:nvPr/>
        </p:nvSpPr>
        <p:spPr>
          <a:xfrm>
            <a:off x="437154" y="5499649"/>
            <a:ext cx="4115135" cy="116884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운영시스템의 이해부족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모호한 기획으로 인한</a:t>
            </a:r>
            <a:endParaRPr lang="en-US" altLang="ko-KR" dirty="0"/>
          </a:p>
          <a:p>
            <a:pPr algn="ctr"/>
            <a:r>
              <a:rPr lang="ko-KR" altLang="en-US" dirty="0"/>
              <a:t>개발의 한계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70030F4-A660-415D-9095-DBD83502875A}"/>
              </a:ext>
            </a:extLst>
          </p:cNvPr>
          <p:cNvSpPr/>
          <p:nvPr/>
        </p:nvSpPr>
        <p:spPr>
          <a:xfrm>
            <a:off x="7304429" y="5562683"/>
            <a:ext cx="4115135" cy="116884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온라인 경매시스템에 대한 이해 및 중고거래 사이트 운영 방법 공부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86139-8266-49D3-86A7-629AD5D3A929}"/>
              </a:ext>
            </a:extLst>
          </p:cNvPr>
          <p:cNvSpPr txBox="1"/>
          <p:nvPr/>
        </p:nvSpPr>
        <p:spPr>
          <a:xfrm>
            <a:off x="8025245" y="4966405"/>
            <a:ext cx="29369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PC</a:t>
            </a:r>
            <a:r>
              <a:rPr lang="ko-KR" altLang="en-US" sz="1600" b="1" dirty="0">
                <a:solidFill>
                  <a:schemeClr val="tx1"/>
                </a:solidFill>
              </a:rPr>
              <a:t>와 모바일 모두 사용자들의 편의성 고려한 </a:t>
            </a:r>
            <a:r>
              <a:rPr lang="en-US" altLang="ko-KR" sz="1600" b="1" dirty="0">
                <a:solidFill>
                  <a:schemeClr val="tx1"/>
                </a:solidFill>
              </a:rPr>
              <a:t>UI </a:t>
            </a:r>
            <a:r>
              <a:rPr lang="ko-KR" altLang="en-US" sz="1600" b="1" dirty="0">
                <a:solidFill>
                  <a:schemeClr val="tx1"/>
                </a:solidFill>
              </a:rPr>
              <a:t>개선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68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7EEA10-302D-4C2F-A1D6-CE87A60EFF56}"/>
              </a:ext>
            </a:extLst>
          </p:cNvPr>
          <p:cNvSpPr txBox="1"/>
          <p:nvPr/>
        </p:nvSpPr>
        <p:spPr>
          <a:xfrm>
            <a:off x="4575578" y="1210201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15944" y="98753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기획</a:t>
            </a:r>
          </a:p>
        </p:txBody>
      </p:sp>
      <p:pic>
        <p:nvPicPr>
          <p:cNvPr id="4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admin\Desktop\피피티\ap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722" y="2573574"/>
            <a:ext cx="1876712" cy="187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9388" y="4450286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본인이 직접 물건의 중고가격을</a:t>
            </a:r>
            <a:endParaRPr lang="en-US" altLang="ko-KR" sz="1600" dirty="0"/>
          </a:p>
          <a:p>
            <a:pPr algn="ctr"/>
            <a:r>
              <a:rPr lang="ko-KR" altLang="en-US" sz="1600" dirty="0"/>
              <a:t> 판단하기 어려운 경우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06097" y="4573396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경매 시스템을 통해 중고물품을 거래</a:t>
            </a:r>
            <a:endParaRPr lang="en-US" altLang="ko-KR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F3A2FD-33F6-4DC4-BB16-C9F5CBF024FC}"/>
              </a:ext>
            </a:extLst>
          </p:cNvPr>
          <p:cNvSpPr txBox="1"/>
          <p:nvPr/>
        </p:nvSpPr>
        <p:spPr>
          <a:xfrm>
            <a:off x="5173811" y="1229122"/>
            <a:ext cx="157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기획의도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0A45FA-ECD9-40BC-BFF0-FC0DE17FF723}"/>
              </a:ext>
            </a:extLst>
          </p:cNvPr>
          <p:cNvGrpSpPr/>
          <p:nvPr/>
        </p:nvGrpSpPr>
        <p:grpSpPr>
          <a:xfrm>
            <a:off x="4676967" y="2573574"/>
            <a:ext cx="1665596" cy="1665596"/>
            <a:chOff x="7290763" y="3204705"/>
            <a:chExt cx="1665596" cy="1665596"/>
          </a:xfrm>
        </p:grpSpPr>
        <p:pic>
          <p:nvPicPr>
            <p:cNvPr id="2056" name="Picture 8" descr="C:\Users\admin\Desktop\피피티\shopping-bag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763" y="3204705"/>
              <a:ext cx="1665596" cy="1665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 descr="표지판, 중지, 그리기이(가) 표시된 사진&#10;&#10;자동 생성된 설명">
              <a:extLst>
                <a:ext uri="{FF2B5EF4-FFF2-40B4-BE49-F238E27FC236}">
                  <a16:creationId xmlns:a16="http://schemas.microsoft.com/office/drawing/2014/main" id="{2E42A574-D9D5-457E-A565-F41A180C0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008" y="3884787"/>
              <a:ext cx="727407" cy="72740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18EB1E-F710-4884-AD11-5B9517436C0A}"/>
              </a:ext>
            </a:extLst>
          </p:cNvPr>
          <p:cNvSpPr txBox="1"/>
          <p:nvPr/>
        </p:nvSpPr>
        <p:spPr>
          <a:xfrm>
            <a:off x="7735439" y="4573396"/>
            <a:ext cx="3828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판매자가 중고물품을 판매가에 가깝게</a:t>
            </a:r>
            <a:endParaRPr lang="en-US" altLang="ko-KR" sz="1600" dirty="0"/>
          </a:p>
          <a:p>
            <a:pPr algn="ctr"/>
            <a:r>
              <a:rPr lang="ko-KR" altLang="en-US" sz="1600" dirty="0"/>
              <a:t>판매할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CA6CA800-520D-4A61-9DBD-60287B0DCD28}"/>
              </a:ext>
            </a:extLst>
          </p:cNvPr>
          <p:cNvSpPr/>
          <p:nvPr/>
        </p:nvSpPr>
        <p:spPr>
          <a:xfrm>
            <a:off x="6993653" y="3245618"/>
            <a:ext cx="450500" cy="370114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6C50FDA4-92A7-4928-BB6F-F78F4F4017D1}"/>
              </a:ext>
            </a:extLst>
          </p:cNvPr>
          <p:cNvSpPr/>
          <p:nvPr/>
        </p:nvSpPr>
        <p:spPr>
          <a:xfrm>
            <a:off x="7357069" y="3247293"/>
            <a:ext cx="450500" cy="370114"/>
          </a:xfrm>
          <a:prstGeom prst="chevr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A46A21E-6EF7-4716-9BBD-80A4D8831C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55" y="2682806"/>
            <a:ext cx="1447402" cy="14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2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04. </a:t>
            </a:r>
            <a:r>
              <a:rPr lang="ko-KR" altLang="en-US" sz="320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490235" y="1196408"/>
            <a:ext cx="2996987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HY견고딕" pitchFamily="18" charset="-127"/>
                <a:ea typeface="KoPub돋움체 Bold" pitchFamily="18" charset="-127"/>
                <a:cs typeface="KoPubWorld돋움체 Light" panose="00000300000000000000" pitchFamily="2" charset="-127"/>
              </a:rPr>
              <a:t>Lesson learned</a:t>
            </a:r>
            <a:endParaRPr lang="ko-KR" altLang="en-US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6EAF3B-49F8-4901-AC38-18E4E7EC6076}"/>
              </a:ext>
            </a:extLst>
          </p:cNvPr>
          <p:cNvSpPr/>
          <p:nvPr/>
        </p:nvSpPr>
        <p:spPr>
          <a:xfrm>
            <a:off x="913257" y="1735651"/>
            <a:ext cx="9925467" cy="1066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C4A2D6E-3132-4D24-A251-FEAF347BC268}"/>
              </a:ext>
            </a:extLst>
          </p:cNvPr>
          <p:cNvSpPr/>
          <p:nvPr/>
        </p:nvSpPr>
        <p:spPr>
          <a:xfrm>
            <a:off x="675618" y="1737622"/>
            <a:ext cx="956960" cy="107922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최진웅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A3E44-7613-4A05-9E19-0577337B8455}"/>
              </a:ext>
            </a:extLst>
          </p:cNvPr>
          <p:cNvSpPr txBox="1"/>
          <p:nvPr/>
        </p:nvSpPr>
        <p:spPr>
          <a:xfrm>
            <a:off x="2367387" y="1878697"/>
            <a:ext cx="779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개발을 하면서 프론트 엔드 분야만 공부할 생각이었는데 프론트 엔드 만으로는 부족한 부분이 많았고 백 엔드 부분도 어느정도 기본이 되어 있어야 한다는 걸 알았습니다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BDB58D-205F-4B07-8847-F10169D611C2}"/>
              </a:ext>
            </a:extLst>
          </p:cNvPr>
          <p:cNvSpPr/>
          <p:nvPr/>
        </p:nvSpPr>
        <p:spPr>
          <a:xfrm>
            <a:off x="913257" y="3008436"/>
            <a:ext cx="9925467" cy="1066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7FE32-7BF6-43CC-97CB-9226C597292C}"/>
              </a:ext>
            </a:extLst>
          </p:cNvPr>
          <p:cNvSpPr txBox="1"/>
          <p:nvPr/>
        </p:nvSpPr>
        <p:spPr>
          <a:xfrm>
            <a:off x="2314833" y="3111468"/>
            <a:ext cx="7798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처음으로 실무업무 경험을 비슷하게 한 것 같다</a:t>
            </a:r>
            <a:r>
              <a:rPr lang="en-US" altLang="ko-KR" b="1" dirty="0"/>
              <a:t>. </a:t>
            </a:r>
            <a:r>
              <a:rPr lang="ko-KR" altLang="en-US" b="1" dirty="0"/>
              <a:t>팀장으로써 팀원 개개인을 신경 쓰고 현재 프로젝트 진행율과 개발 일정을 계속 비교해 진행하면서 위기상황대처 능력과 개인 개발 실력이 </a:t>
            </a:r>
            <a:r>
              <a:rPr lang="en-US" altLang="ko-KR" b="1" dirty="0"/>
              <a:t>5</a:t>
            </a:r>
            <a:r>
              <a:rPr lang="ko-KR" altLang="en-US" b="1" dirty="0"/>
              <a:t>월에 비해 발전한 것 같다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EEDE6E5-F3F1-4593-8F25-888A558F197D}"/>
              </a:ext>
            </a:extLst>
          </p:cNvPr>
          <p:cNvSpPr/>
          <p:nvPr/>
        </p:nvSpPr>
        <p:spPr>
          <a:xfrm>
            <a:off x="913257" y="4427333"/>
            <a:ext cx="9925467" cy="1066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CFAEF-74B9-4999-A76C-73D5C801CF34}"/>
              </a:ext>
            </a:extLst>
          </p:cNvPr>
          <p:cNvSpPr txBox="1"/>
          <p:nvPr/>
        </p:nvSpPr>
        <p:spPr>
          <a:xfrm>
            <a:off x="2377900" y="4481087"/>
            <a:ext cx="8355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팀단위로 프로젝트를 진행중에 끊임없이 소통하는것과 협업능력이 정말 중요하다는 것을 느꼈고</a:t>
            </a:r>
            <a:r>
              <a:rPr lang="en-US" altLang="ko-KR" b="1" dirty="0"/>
              <a:t>, </a:t>
            </a:r>
            <a:r>
              <a:rPr lang="ko-KR" altLang="en-US" b="1" dirty="0"/>
              <a:t>웹페이지를 완성하는데 있어 필요한 여러 구성기능들을 실제로 구현해내면서 많이 배웠다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3F0FA2-60F5-4C72-B612-43809994EDBB}"/>
              </a:ext>
            </a:extLst>
          </p:cNvPr>
          <p:cNvSpPr/>
          <p:nvPr/>
        </p:nvSpPr>
        <p:spPr>
          <a:xfrm>
            <a:off x="675618" y="3002009"/>
            <a:ext cx="956960" cy="107922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조경남</a:t>
            </a:r>
            <a:endParaRPr lang="ko-KR" altLang="en-US" sz="16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01D3104-75D3-4A81-9BEE-08CACE86244D}"/>
              </a:ext>
            </a:extLst>
          </p:cNvPr>
          <p:cNvSpPr/>
          <p:nvPr/>
        </p:nvSpPr>
        <p:spPr>
          <a:xfrm>
            <a:off x="675618" y="4420906"/>
            <a:ext cx="956960" cy="107922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이명기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55FD947-4DB7-4DCC-BC70-9A06D321554C}"/>
              </a:ext>
            </a:extLst>
          </p:cNvPr>
          <p:cNvSpPr/>
          <p:nvPr/>
        </p:nvSpPr>
        <p:spPr>
          <a:xfrm>
            <a:off x="913257" y="5703223"/>
            <a:ext cx="9925467" cy="1066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6144B4E-2B53-407B-B1A7-21BE132AD14A}"/>
              </a:ext>
            </a:extLst>
          </p:cNvPr>
          <p:cNvSpPr/>
          <p:nvPr/>
        </p:nvSpPr>
        <p:spPr>
          <a:xfrm>
            <a:off x="675618" y="5696796"/>
            <a:ext cx="956960" cy="107922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신상민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E0D25-8D21-4DAF-A53C-84EFE88B2544}"/>
              </a:ext>
            </a:extLst>
          </p:cNvPr>
          <p:cNvSpPr txBox="1"/>
          <p:nvPr/>
        </p:nvSpPr>
        <p:spPr>
          <a:xfrm>
            <a:off x="2314833" y="5703223"/>
            <a:ext cx="8355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개발을 하면서 잘 몰랐던 부분도 노력하면 나도 할 수 있다는 것을 느꼈고</a:t>
            </a:r>
            <a:endParaRPr lang="en-US" altLang="ko-KR" b="1" dirty="0"/>
          </a:p>
          <a:p>
            <a:r>
              <a:rPr lang="ko-KR" altLang="en-US" b="1" dirty="0"/>
              <a:t>이 프로젝트를 통해서 나의 부족한 부분을 많이 알게 되었다</a:t>
            </a:r>
            <a:r>
              <a:rPr lang="en-US" altLang="ko-KR" b="1" dirty="0"/>
              <a:t>.</a:t>
            </a:r>
            <a:r>
              <a:rPr lang="ko-KR" altLang="en-US" b="1" dirty="0"/>
              <a:t> 나중에 개발자가 되면 정말 이런 식으로 실무업무를 하는 것을 알았다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85053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12720" y="1738389"/>
            <a:ext cx="43692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&amp; A</a:t>
            </a:r>
            <a:endParaRPr lang="ko-KR" altLang="en-US" sz="100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817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340832" y="2184101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  <a:endParaRPr lang="ko-KR" altLang="en-US" sz="8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246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575578" y="1210201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15944" y="98753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기획</a:t>
            </a:r>
          </a:p>
        </p:txBody>
      </p:sp>
      <p:pic>
        <p:nvPicPr>
          <p:cNvPr id="4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4C1A1F0-A82F-4644-8395-710C18FE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8" y="2302931"/>
            <a:ext cx="7256771" cy="2396387"/>
          </a:xfrm>
          <a:prstGeom prst="rect">
            <a:avLst/>
          </a:prstGeom>
          <a:noFill/>
          <a:ln w="1270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8B58EE-F18A-4953-8EA0-249238F74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767" y="2302931"/>
            <a:ext cx="3386767" cy="239638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3A78FE-41B8-4729-9B0B-8A1DE0C4E743}"/>
              </a:ext>
            </a:extLst>
          </p:cNvPr>
          <p:cNvSpPr txBox="1"/>
          <p:nvPr/>
        </p:nvSpPr>
        <p:spPr>
          <a:xfrm>
            <a:off x="4799597" y="1812847"/>
            <a:ext cx="256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온라인 쇼핑 정보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1ACF86-0B09-45A3-9669-D874EDD890C9}"/>
              </a:ext>
            </a:extLst>
          </p:cNvPr>
          <p:cNvSpPr txBox="1"/>
          <p:nvPr/>
        </p:nvSpPr>
        <p:spPr>
          <a:xfrm>
            <a:off x="913755" y="4914946"/>
            <a:ext cx="98447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온라인 쇼핑 방문자 수 순위는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쿠팡과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같은 대형 온라인 쇼핑몰이 차지했지만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쇼핑 실행횟수나 쇼핑몰 체류시간은 중고거래사이트인 당근마켓과 번개장터가 더 많았다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상당수의 대형 온라인 사이트에 접속한 디바이스의 비중이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app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이 높다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       위에 표 기반으로  어플 중심과 경매라는 시스템으로 차별화를 둔 중고거래사이트가 현 시장에 가능성이 보인다고 판단했다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3A2FD-33F6-4DC4-BB16-C9F5CBF024FC}"/>
              </a:ext>
            </a:extLst>
          </p:cNvPr>
          <p:cNvSpPr txBox="1"/>
          <p:nvPr/>
        </p:nvSpPr>
        <p:spPr>
          <a:xfrm>
            <a:off x="5173810" y="1229122"/>
            <a:ext cx="17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시장조사</a:t>
            </a:r>
          </a:p>
        </p:txBody>
      </p:sp>
    </p:spTree>
    <p:extLst>
      <p:ext uri="{BB962C8B-B14F-4D97-AF65-F5344CB8AC3E}">
        <p14:creationId xmlns:p14="http://schemas.microsoft.com/office/powerpoint/2010/main" val="1173518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575578" y="1210201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15944" y="98753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기획</a:t>
            </a:r>
          </a:p>
        </p:txBody>
      </p:sp>
      <p:pic>
        <p:nvPicPr>
          <p:cNvPr id="4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06B7AF-2AA7-4519-B0F3-1F4B1761E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826" y="2394300"/>
            <a:ext cx="1245619" cy="12373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7990E9-1930-48E1-81B3-3E87A0B31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908" y="2394300"/>
            <a:ext cx="1245619" cy="12040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8033B0-2713-43C6-9062-27C8E5ED6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44" y="2413535"/>
            <a:ext cx="1284994" cy="12180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9168A4-39AC-4D7B-8428-D7C4AEFE9C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0811" y="2413535"/>
            <a:ext cx="1245619" cy="1100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2DF0B-5F37-42CB-BF50-9BDE2A90870B}"/>
              </a:ext>
            </a:extLst>
          </p:cNvPr>
          <p:cNvSpPr txBox="1"/>
          <p:nvPr/>
        </p:nvSpPr>
        <p:spPr>
          <a:xfrm>
            <a:off x="6392720" y="3819925"/>
            <a:ext cx="203572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중고팜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빠른 중고거래를 앞세웠지만 지금 접속되지 않아 서비스가 종료된 것으로 판단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9E8CB-F052-4B48-8CAA-46B04E7FB2D2}"/>
              </a:ext>
            </a:extLst>
          </p:cNvPr>
          <p:cNvSpPr txBox="1"/>
          <p:nvPr/>
        </p:nvSpPr>
        <p:spPr>
          <a:xfrm>
            <a:off x="8891705" y="3819925"/>
            <a:ext cx="281638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옥션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중고물품으로 경매를 하기도 하는 사이트지만 어플 및 웹 사이트에 중고 거래의 관한 메뉴나 페이지가 존재하지 않아 부가적인 기능으로 판단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D07FC-7544-489F-957F-B630B74150AE}"/>
              </a:ext>
            </a:extLst>
          </p:cNvPr>
          <p:cNvSpPr txBox="1"/>
          <p:nvPr/>
        </p:nvSpPr>
        <p:spPr>
          <a:xfrm>
            <a:off x="222703" y="3819925"/>
            <a:ext cx="2488676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당근마켓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동네 중고 직거래로 수수료가 없다는 것과</a:t>
            </a:r>
            <a:r>
              <a:rPr lang="en-US" altLang="ko-KR" sz="1400" dirty="0"/>
              <a:t> </a:t>
            </a:r>
            <a:r>
              <a:rPr lang="ko-KR" altLang="en-US" sz="1400" dirty="0"/>
              <a:t>동네여서 빠른 거래가 가능하다는 점을 강조</a:t>
            </a:r>
            <a:r>
              <a:rPr lang="en-US" altLang="ko-KR" sz="1400" dirty="0"/>
              <a:t>. </a:t>
            </a:r>
            <a:r>
              <a:rPr lang="ko-KR" altLang="en-US" sz="1400" dirty="0"/>
              <a:t>경매에 관한 것은 없다</a:t>
            </a:r>
            <a:r>
              <a:rPr lang="en-US" altLang="ko-KR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055BC-75C9-4A63-88CC-A9F501361C6E}"/>
              </a:ext>
            </a:extLst>
          </p:cNvPr>
          <p:cNvSpPr txBox="1"/>
          <p:nvPr/>
        </p:nvSpPr>
        <p:spPr>
          <a:xfrm>
            <a:off x="3222111" y="3791449"/>
            <a:ext cx="270735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번개 장터 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국내 최다 거래 중고 물품을 보유</a:t>
            </a:r>
            <a:r>
              <a:rPr lang="en-US" altLang="ko-KR" sz="1400" dirty="0"/>
              <a:t>, </a:t>
            </a:r>
            <a:r>
              <a:rPr lang="ko-KR" altLang="en-US" sz="1400" dirty="0"/>
              <a:t>사기 방지를 위한 안전거래 시스템 등을 강조</a:t>
            </a:r>
            <a:r>
              <a:rPr lang="en-US" altLang="ko-KR" sz="1400" dirty="0"/>
              <a:t>, </a:t>
            </a:r>
            <a:r>
              <a:rPr lang="ko-KR" altLang="en-US" sz="1400" dirty="0"/>
              <a:t>옥션 크기의 당근마켓이라고 생각됨</a:t>
            </a:r>
            <a:r>
              <a:rPr lang="en-US" altLang="ko-KR" sz="1400" dirty="0"/>
              <a:t>. </a:t>
            </a:r>
            <a:r>
              <a:rPr lang="ko-KR" altLang="en-US" sz="1400" dirty="0"/>
              <a:t>당근마켓과 동일하게 경매에 관한 것은 없다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F3A2FD-33F6-4DC4-BB16-C9F5CBF024FC}"/>
              </a:ext>
            </a:extLst>
          </p:cNvPr>
          <p:cNvSpPr txBox="1"/>
          <p:nvPr/>
        </p:nvSpPr>
        <p:spPr>
          <a:xfrm>
            <a:off x="5173810" y="1229122"/>
            <a:ext cx="144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시장조사</a:t>
            </a:r>
          </a:p>
        </p:txBody>
      </p:sp>
    </p:spTree>
    <p:extLst>
      <p:ext uri="{BB962C8B-B14F-4D97-AF65-F5344CB8AC3E}">
        <p14:creationId xmlns:p14="http://schemas.microsoft.com/office/powerpoint/2010/main" val="1332310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575578" y="1210201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15944" y="98753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기획</a:t>
            </a:r>
          </a:p>
        </p:txBody>
      </p:sp>
      <p:pic>
        <p:nvPicPr>
          <p:cNvPr id="4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F3A2FD-33F6-4DC4-BB16-C9F5CBF024FC}"/>
              </a:ext>
            </a:extLst>
          </p:cNvPr>
          <p:cNvSpPr txBox="1"/>
          <p:nvPr/>
        </p:nvSpPr>
        <p:spPr>
          <a:xfrm>
            <a:off x="5173810" y="1229122"/>
            <a:ext cx="144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수행목표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37" y="1952708"/>
            <a:ext cx="1589747" cy="3655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59745" y="159839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모바일</a:t>
            </a:r>
            <a:r>
              <a:rPr lang="ko-KR" altLang="en-US" sz="1400" b="1" dirty="0"/>
              <a:t> 웹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288" y="2562308"/>
            <a:ext cx="4045110" cy="2436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191471" y="221770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PC </a:t>
            </a:r>
            <a:r>
              <a:rPr lang="ko-KR" altLang="en-US" sz="1400" b="1" dirty="0"/>
              <a:t>웹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858" y="2562308"/>
            <a:ext cx="3497582" cy="2436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9328577" y="221770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관리자 사이트</a:t>
            </a:r>
          </a:p>
        </p:txBody>
      </p:sp>
      <p:sp>
        <p:nvSpPr>
          <p:cNvPr id="10" name="오른쪽으로 구부러진 화살표 9"/>
          <p:cNvSpPr/>
          <p:nvPr/>
        </p:nvSpPr>
        <p:spPr>
          <a:xfrm rot="15974344">
            <a:off x="3060766" y="3931322"/>
            <a:ext cx="313746" cy="776129"/>
          </a:xfrm>
          <a:prstGeom prst="curvedRightArrow">
            <a:avLst>
              <a:gd name="adj1" fmla="val 33449"/>
              <a:gd name="adj2" fmla="val 70932"/>
              <a:gd name="adj3" fmla="val 38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오른쪽으로 구부러진 화살표 11"/>
          <p:cNvSpPr/>
          <p:nvPr/>
        </p:nvSpPr>
        <p:spPr>
          <a:xfrm rot="5400000">
            <a:off x="2959730" y="3541823"/>
            <a:ext cx="397519" cy="784860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8499" y="5192032"/>
            <a:ext cx="33986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ü"/>
            </a:pPr>
            <a:r>
              <a:rPr lang="ko-KR" altLang="en-US" sz="1400" dirty="0" err="1"/>
              <a:t>모바일과</a:t>
            </a:r>
            <a:r>
              <a:rPr lang="ko-KR" altLang="en-US" sz="1400" dirty="0"/>
              <a:t> </a:t>
            </a:r>
            <a:r>
              <a:rPr lang="en-US" altLang="ko-KR" sz="1400" dirty="0"/>
              <a:t>PC</a:t>
            </a:r>
            <a:r>
              <a:rPr lang="ko-KR" altLang="en-US" sz="1400" dirty="0"/>
              <a:t>에서 모두 상품 확인 및 </a:t>
            </a:r>
            <a:endParaRPr lang="en-US" altLang="ko-KR" sz="1400" dirty="0"/>
          </a:p>
          <a:p>
            <a:pPr algn="ctr"/>
            <a:r>
              <a:rPr lang="ko-KR" altLang="en-US" sz="1400" dirty="0"/>
              <a:t>거래가 가능한 사이트 구현</a:t>
            </a:r>
            <a:endParaRPr lang="en-US" altLang="ko-KR" sz="1400" dirty="0"/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8148769" y="5299753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Wingdings" pitchFamily="2" charset="2"/>
              <a:buChar char="ü"/>
            </a:pPr>
            <a:r>
              <a:rPr lang="ko-KR" altLang="en-US" sz="1400" dirty="0"/>
              <a:t>사이트 관리</a:t>
            </a:r>
            <a:r>
              <a:rPr lang="en-US" altLang="ko-KR" sz="1400" dirty="0"/>
              <a:t>, </a:t>
            </a:r>
            <a:r>
              <a:rPr lang="ko-KR" altLang="en-US" sz="1400" dirty="0"/>
              <a:t>물품</a:t>
            </a:r>
            <a:r>
              <a:rPr lang="en-US" altLang="ko-KR" sz="1400" dirty="0"/>
              <a:t>,</a:t>
            </a:r>
            <a:r>
              <a:rPr lang="ko-KR" altLang="en-US" sz="1400" dirty="0"/>
              <a:t> 회원관리 등을 위한</a:t>
            </a:r>
            <a:endParaRPr lang="en-US" altLang="ko-KR" sz="1400" dirty="0"/>
          </a:p>
          <a:p>
            <a:pPr algn="ctr"/>
            <a:r>
              <a:rPr lang="ko-KR" altLang="en-US" sz="1400" dirty="0"/>
              <a:t>관리자 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516729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69950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240701" y="2388869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4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7864" y="2388870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8992" y="3667570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1) </a:t>
            </a:r>
            <a:r>
              <a:rPr lang="ko-KR" altLang="en-US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팀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8992" y="4001736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 </a:t>
            </a:r>
            <a:r>
              <a:rPr lang="ko-KR" altLang="en-US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환경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8992" y="4314156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3) </a:t>
            </a:r>
            <a:r>
              <a:rPr lang="ko-KR" altLang="en-US" sz="2000" b="1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7069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0CBFFA-708C-4478-B3FB-22112D93638A}"/>
              </a:ext>
            </a:extLst>
          </p:cNvPr>
          <p:cNvSpPr txBox="1"/>
          <p:nvPr/>
        </p:nvSpPr>
        <p:spPr>
          <a:xfrm>
            <a:off x="4575576" y="1213733"/>
            <a:ext cx="2484055" cy="400110"/>
          </a:xfrm>
          <a:prstGeom prst="rect">
            <a:avLst/>
          </a:prstGeom>
          <a:solidFill>
            <a:srgbClr val="152B39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2000" b="1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HY견고딕" pitchFamily="18" charset="-127"/>
              <a:ea typeface="KoPub돋움체 Bold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2" descr="C:\Users\CCIT\Desktop\이미지\CCIT School Identity\CCIT_Symbol-02.png">
            <a:extLst>
              <a:ext uri="{FF2B5EF4-FFF2-40B4-BE49-F238E27FC236}">
                <a16:creationId xmlns:a16="http://schemas.microsoft.com/office/drawing/2014/main" id="{618DD369-5337-4274-A2EA-C25326B80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73868"/>
            <a:ext cx="1347537" cy="28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731EA7-B303-472D-BA5C-423623117732}"/>
              </a:ext>
            </a:extLst>
          </p:cNvPr>
          <p:cNvSpPr txBox="1"/>
          <p:nvPr/>
        </p:nvSpPr>
        <p:spPr>
          <a:xfrm>
            <a:off x="4822022" y="81975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3A2FD-33F6-4DC4-BB16-C9F5CBF024FC}"/>
              </a:ext>
            </a:extLst>
          </p:cNvPr>
          <p:cNvSpPr txBox="1"/>
          <p:nvPr/>
        </p:nvSpPr>
        <p:spPr>
          <a:xfrm>
            <a:off x="5173811" y="1229122"/>
            <a:ext cx="1287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1) </a:t>
            </a:r>
            <a:r>
              <a:rPr lang="ko-KR" altLang="en-US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소개</a:t>
            </a:r>
          </a:p>
        </p:txBody>
      </p:sp>
      <p:pic>
        <p:nvPicPr>
          <p:cNvPr id="4098" name="Picture 2" descr="C:\Users\admin\Desktop\피피티\user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359" y="2651299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min\Desktop\피피티\user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24" y="2651298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\Desktop\피피티\user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42" y="2676672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admin\Desktop\피피티\user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807" y="2651298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포인트가 5개인 별 8"/>
          <p:cNvSpPr/>
          <p:nvPr/>
        </p:nvSpPr>
        <p:spPr>
          <a:xfrm>
            <a:off x="1951204" y="2590339"/>
            <a:ext cx="236220" cy="23622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90801" y="31261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팀장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53966" y="31261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팀원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82684" y="313556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팀원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11249" y="31235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팀원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16273" y="34071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조경남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63796" y="34071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이명기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92916" y="341476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신상민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21480" y="34071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최진웅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34540" y="1981200"/>
            <a:ext cx="1890216" cy="5105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백엔드</a:t>
            </a:r>
            <a:endParaRPr lang="ko-KR" altLang="en-US" sz="20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36273" y="1988820"/>
            <a:ext cx="1890216" cy="5105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프론트</a:t>
            </a:r>
            <a:r>
              <a:rPr lang="ko-KR" altLang="en-US" b="1" dirty="0"/>
              <a:t> </a:t>
            </a:r>
            <a:r>
              <a:rPr lang="ko-KR" altLang="en-US" b="1" dirty="0" err="1"/>
              <a:t>엔드</a:t>
            </a:r>
            <a:endParaRPr lang="ko-KR" altLang="en-US" b="1" dirty="0"/>
          </a:p>
        </p:txBody>
      </p:sp>
      <p:cxnSp>
        <p:nvCxnSpPr>
          <p:cNvPr id="17" name="꺾인 연결선 16"/>
          <p:cNvCxnSpPr>
            <a:stCxn id="11" idx="1"/>
            <a:endCxn id="4098" idx="0"/>
          </p:cNvCxnSpPr>
          <p:nvPr/>
        </p:nvCxnSpPr>
        <p:spPr>
          <a:xfrm rot="10800000" flipV="1">
            <a:off x="2262672" y="2236469"/>
            <a:ext cx="271868" cy="414829"/>
          </a:xfrm>
          <a:prstGeom prst="bent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1" idx="3"/>
            <a:endCxn id="14" idx="0"/>
          </p:cNvCxnSpPr>
          <p:nvPr/>
        </p:nvCxnSpPr>
        <p:spPr>
          <a:xfrm>
            <a:off x="4424756" y="2236470"/>
            <a:ext cx="301081" cy="414828"/>
          </a:xfrm>
          <a:prstGeom prst="bent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6" idx="1"/>
            <a:endCxn id="15" idx="0"/>
          </p:cNvCxnSpPr>
          <p:nvPr/>
        </p:nvCxnSpPr>
        <p:spPr>
          <a:xfrm rot="10800000" flipV="1">
            <a:off x="7254555" y="2244090"/>
            <a:ext cx="281718" cy="432582"/>
          </a:xfrm>
          <a:prstGeom prst="bent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6" idx="3"/>
            <a:endCxn id="16" idx="0"/>
          </p:cNvCxnSpPr>
          <p:nvPr/>
        </p:nvCxnSpPr>
        <p:spPr>
          <a:xfrm>
            <a:off x="9426489" y="2244090"/>
            <a:ext cx="256631" cy="407208"/>
          </a:xfrm>
          <a:prstGeom prst="bentConnector2">
            <a:avLst/>
          </a:prstGeom>
          <a:ln w="190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1347536" y="3714922"/>
            <a:ext cx="4314123" cy="43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DB</a:t>
            </a:r>
            <a:r>
              <a:rPr lang="ko-KR" altLang="en-US" b="1" dirty="0"/>
              <a:t>구조 설계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131838" y="4743278"/>
            <a:ext cx="1523700" cy="43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통계서비스</a:t>
            </a:r>
            <a:endParaRPr lang="ko-KR" altLang="en-US" sz="16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347537" y="4225118"/>
            <a:ext cx="1616643" cy="43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b="1" dirty="0"/>
              <a:t>채팅서비스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61401" y="3714922"/>
            <a:ext cx="4314123" cy="43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화면구성</a:t>
            </a:r>
            <a:r>
              <a:rPr lang="en-US" altLang="ko-KR" b="1" dirty="0"/>
              <a:t>, </a:t>
            </a:r>
            <a:r>
              <a:rPr lang="ko-KR" altLang="en-US" b="1" dirty="0"/>
              <a:t>디자인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221046" y="4225118"/>
            <a:ext cx="1546690" cy="43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위치기반서비스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479392" y="4743278"/>
            <a:ext cx="1616643" cy="43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회원관리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131838" y="4225118"/>
            <a:ext cx="3964196" cy="43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관리자 사이트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347537" y="4743278"/>
            <a:ext cx="1616643" cy="43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낙찰시스템</a:t>
            </a:r>
            <a:endParaRPr lang="ko-KR" altLang="en-US" b="1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347536" y="5238578"/>
            <a:ext cx="9420200" cy="43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단위 및 통합 테스트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221046" y="4731676"/>
            <a:ext cx="1554478" cy="4379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댓글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85553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2403</TotalTime>
  <Words>2539</Words>
  <Application>Microsoft Office PowerPoint</Application>
  <PresentationFormat>와이드스크린</PresentationFormat>
  <Paragraphs>473</Paragraphs>
  <Slides>42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HY견고딕</vt:lpstr>
      <vt:lpstr>KoPub돋움체 Bold</vt:lpstr>
      <vt:lpstr>KoPub돋움체 Medium</vt:lpstr>
      <vt:lpstr>맑은 고딕</vt:lpstr>
      <vt:lpstr>에스코어 드림 6 Bold</vt:lpstr>
      <vt:lpstr>에스코어 드림 9 Black</vt:lpstr>
      <vt:lpstr>Arial</vt:lpstr>
      <vt:lpstr>Wingdings</vt:lpstr>
      <vt:lpstr>Office 테마</vt:lpstr>
      <vt:lpstr>2_Office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 명기</cp:lastModifiedBy>
  <cp:revision>139</cp:revision>
  <dcterms:created xsi:type="dcterms:W3CDTF">2018-12-02T10:25:36Z</dcterms:created>
  <dcterms:modified xsi:type="dcterms:W3CDTF">2020-07-29T14:24:56Z</dcterms:modified>
</cp:coreProperties>
</file>